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644" r:id="rId3"/>
    <p:sldId id="3673" r:id="rId5"/>
    <p:sldId id="3646" r:id="rId6"/>
    <p:sldId id="3647" r:id="rId7"/>
    <p:sldId id="3679" r:id="rId8"/>
    <p:sldId id="3648" r:id="rId9"/>
    <p:sldId id="3649" r:id="rId10"/>
    <p:sldId id="3681" r:id="rId11"/>
    <p:sldId id="3680" r:id="rId12"/>
    <p:sldId id="3650" r:id="rId13"/>
    <p:sldId id="3651" r:id="rId14"/>
    <p:sldId id="3652" r:id="rId15"/>
    <p:sldId id="3653" r:id="rId16"/>
    <p:sldId id="3654" r:id="rId17"/>
    <p:sldId id="3663" r:id="rId18"/>
    <p:sldId id="3667" r:id="rId19"/>
    <p:sldId id="3672" r:id="rId20"/>
    <p:sldId id="3655" r:id="rId21"/>
    <p:sldId id="3656" r:id="rId22"/>
    <p:sldId id="3657" r:id="rId23"/>
    <p:sldId id="3658" r:id="rId24"/>
    <p:sldId id="3659" r:id="rId25"/>
    <p:sldId id="3660" r:id="rId26"/>
    <p:sldId id="3674" r:id="rId27"/>
    <p:sldId id="3675" r:id="rId28"/>
    <p:sldId id="3676" r:id="rId29"/>
    <p:sldId id="3677" r:id="rId30"/>
    <p:sldId id="3678" r:id="rId31"/>
  </p:sldIdLst>
  <p:sldSz cx="12192000" cy="6858000"/>
  <p:notesSz cx="6858000" cy="9144000"/>
  <p:defaultTextStyle>
    <a:defPPr>
      <a:defRPr lang="en-US"/>
    </a:defPPr>
    <a:lvl1pPr marL="0" lvl="0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4572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" userDrawn="1">
          <p15:clr>
            <a:srgbClr val="A4A3A4"/>
          </p15:clr>
        </p15:guide>
        <p15:guide id="2" pos="38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279" autoAdjust="0"/>
    <p:restoredTop sz="94075" autoAdjust="0"/>
  </p:normalViewPr>
  <p:slideViewPr>
    <p:cSldViewPr snapToGrid="0" showGuides="1">
      <p:cViewPr varScale="1">
        <p:scale>
          <a:sx n="70" d="100"/>
          <a:sy n="70" d="100"/>
        </p:scale>
        <p:origin x="648" y="66"/>
      </p:cViewPr>
      <p:guideLst>
        <p:guide orient="horz" pos="423"/>
        <p:guide pos="3847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ACD0A3C-D579-4B9B-8A6F-E59A0AC0334C}" type="datetimeFigureOut">
              <a:rPr kumimoji="0" lang="en-I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/>
          <a:p>
            <a:pPr lvl="0" algn="r" eaLnBrk="1" hangingPunct="1">
              <a:buNone/>
            </a:pPr>
            <a:fld id="{9A0DB2DC-4C9A-4742-B13C-FB6460FD3503}" type="slidenum">
              <a:rPr lang="en-IN" altLang="x-none" sz="1200" dirty="0">
                <a:latin typeface="Calibri" panose="020F0502020204030204" pitchFamily="34" charset="0"/>
              </a:rPr>
            </a:fld>
            <a:endParaRPr lang="en-IN" altLang="x-none" sz="1200" dirty="0">
              <a:latin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/>
            <a:endParaRPr lang="en-IN" altLang="en-US" dirty="0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/>
          </p:nvPr>
        </p:nvSpPr>
        <p:spPr>
          <a:noFill/>
        </p:spPr>
        <p:txBody>
          <a:bodyPr lIns="91440" tIns="45720" rIns="91440" bIns="45720" rtlCol="0" anchor="b"/>
          <a:lstStyle/>
          <a:p>
            <a:pPr lvl="0" algn="r" eaLnBrk="1" hangingPunct="1">
              <a:buNone/>
            </a:pPr>
            <a:fld id="{9A0DB2DC-4C9A-4742-B13C-FB6460FD3503}" type="slidenum">
              <a:rPr lang="en-IN" altLang="x-none" sz="1200" dirty="0">
                <a:latin typeface="Calibri" panose="020F0502020204030204" pitchFamily="34" charset="0"/>
              </a:rPr>
            </a:fld>
            <a:endParaRPr lang="en-IN" altLang="x-none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87313" y="69850"/>
            <a:ext cx="12017375" cy="6691313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138" y="1449388"/>
            <a:ext cx="12028488" cy="15271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4138" y="1397000"/>
            <a:ext cx="12028488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138" y="2976563"/>
            <a:ext cx="12028488" cy="11112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" name="Date Placeholder 27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3779FD8-D061-4038-9A72-3A5565CC75A9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 Placeholder 28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0"/>
            <a:ext cx="7416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ctr">
              <a:defRPr sz="3200">
                <a:solidFill>
                  <a:srgbClr val="333333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11" name="Rounded Rectangle 10"/>
          <p:cNvSpPr/>
          <p:nvPr/>
        </p:nvSpPr>
        <p:spPr>
          <a:xfrm>
            <a:off x="87084" y="69755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 flipV="1">
            <a:off x="92075" y="2376488"/>
            <a:ext cx="12018963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075" y="2341563"/>
            <a:ext cx="12018963" cy="4603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0488" y="2468563"/>
            <a:ext cx="12020550" cy="46038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/>
          <a:lstStyle>
            <a:lvl1pPr algn="l">
              <a:buNone/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E22C788-96BA-47E8-8380-28D141626B28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172200"/>
            <a:ext cx="53340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5263" y="6208713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4" name="Rounded Rectangle 10"/>
          <p:cNvSpPr/>
          <p:nvPr/>
        </p:nvSpPr>
        <p:spPr>
          <a:xfrm>
            <a:off x="85725" y="69850"/>
            <a:ext cx="1201737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1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A4D26D-C9CA-44AC-B930-08361E6336FB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flipV="1">
            <a:off x="90488" y="4683125"/>
            <a:ext cx="12009438" cy="920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075" y="4649788"/>
            <a:ext cx="12007850" cy="46038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075" y="4773613"/>
            <a:ext cx="12007850" cy="4921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1078" y="66675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1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2719FF-654A-468A-B680-D60373DFDADD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181600" cy="457200"/>
          </a:xfrm>
          <a:prstGeom prst="rect">
            <a:avLst/>
          </a:prstGeom>
        </p:spPr>
        <p:txBody>
          <a:bodyPr anchor="ctr" anchorCtr="0"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95263" y="6208713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/>
          <a:p>
            <a:pPr algn="ctr">
              <a:buNone/>
            </a:pPr>
            <a:fld id="{9A0DB2DC-4C9A-4742-B13C-FB6460FD3503}" type="slidenum">
              <a:rPr lang="en-US" dirty="0">
                <a:latin typeface="Franklin Gothic Book" panose="020B0503020102020204" pitchFamily="34" charset="0"/>
              </a:rPr>
            </a:fld>
            <a:endParaRPr lang="en-US" dirty="0">
              <a:latin typeface="Franklin Gothic Book" panose="020B05030201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 useBgFill="1">
        <p:nvSpPr>
          <p:cNvPr id="8" name="Rounded Rectangle 7"/>
          <p:cNvSpPr/>
          <p:nvPr/>
        </p:nvSpPr>
        <p:spPr>
          <a:xfrm>
            <a:off x="85725" y="69850"/>
            <a:ext cx="12017375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  <a:noFill/>
          <a:ln w="9525">
            <a:noFill/>
          </a:ln>
        </p:spPr>
        <p:txBody>
          <a:bodyPr bIns="91440" anchor="b" anchorCtr="0"/>
          <a:lstStyle/>
          <a:p>
            <a:pPr lvl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  <p:sp>
        <p:nvSpPr>
          <p:cNvPr id="1029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66F6CA-BD26-4CD2-ACDA-F0E4CA4EA26E}" type="datetimeFigureOut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26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>
              <a:defRPr sz="1400">
                <a:solidFill>
                  <a:srgbClr val="FFFFFF"/>
                </a:solidFill>
                <a:latin typeface="Franklin Gothic Book" panose="020B0503020102020204" pitchFamily="34" charset="0"/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/>
            </a:fld>
            <a:endParaRPr 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Franklin Gothic Book" panose="020B0503020102020204" pitchFamily="34" charset="0"/>
        </a:defRPr>
      </a:lvl9pPr>
    </p:titleStyle>
    <p:bodyStyle>
      <a:lvl1pPr marL="273050" indent="-273050" algn="l" rtl="0" eaLnBrk="0" fontAlgn="base" hangingPunct="0">
        <a:spcBef>
          <a:spcPts val="5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005" indent="-228600" algn="l" rtl="0" eaLnBrk="0" fontAlgn="base" hangingPunct="0">
        <a:spcBef>
          <a:spcPts val="37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28600" algn="l" rtl="0" eaLnBrk="0" fontAlgn="base" hangingPunct="0">
        <a:spcBef>
          <a:spcPts val="37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75"/>
        </a:spcBef>
        <a:spcAft>
          <a:spcPct val="0"/>
        </a:spcAft>
        <a:buClr>
          <a:srgbClr val="A28E6A"/>
        </a:buClr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s://gsacom.com/paper/gsa-2024-a-year-in-review/#%3A~%3Atext%3DIn%205G%20fixed%20wireless%20access%2Care%25" TargetMode="Externa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25.png"/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ubtitle 2"/>
          <p:cNvSpPr>
            <a:spLocks noGrp="1"/>
          </p:cNvSpPr>
          <p:nvPr>
            <p:ph type="subTitle" idx="1"/>
          </p:nvPr>
        </p:nvSpPr>
        <p:spPr>
          <a:xfrm>
            <a:off x="171133" y="5118418"/>
            <a:ext cx="11760200" cy="160020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SzPct val="85000"/>
            </a:pPr>
            <a:r>
              <a:rPr lang="en-IN" altLang="en-US" kern="1200" dirty="0">
                <a:latin typeface="+mn-lt"/>
                <a:ea typeface="+mn-ea"/>
                <a:cs typeface="+mn-cs"/>
              </a:rPr>
              <a:t>	</a:t>
            </a:r>
            <a:endParaRPr lang="en-IN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r>
              <a:rPr lang="en-IN" altLang="en-US" sz="3200" kern="1200" dirty="0">
                <a:latin typeface="+mn-lt"/>
                <a:ea typeface="+mn-ea"/>
                <a:cs typeface="+mn-cs"/>
              </a:rPr>
              <a:t>	</a:t>
            </a:r>
            <a:r>
              <a:rPr lang="en-IN" altLang="en-US" sz="3200" b="1" kern="1200" dirty="0">
                <a:latin typeface="+mn-lt"/>
                <a:ea typeface="+mn-ea"/>
                <a:cs typeface="+mn-cs"/>
              </a:rPr>
              <a:t>  Prof.(</a:t>
            </a:r>
            <a:r>
              <a:rPr lang="en-US" altLang="en-US" sz="3200" b="1" kern="1200" dirty="0">
                <a:latin typeface="+mn-lt"/>
                <a:ea typeface="+mn-ea"/>
                <a:cs typeface="+mn-cs"/>
              </a:rPr>
              <a:t>Dr.)  Rabindranath Bera  (Professor, IIIT,  KALYANI)</a:t>
            </a:r>
            <a:endParaRPr lang="en-US" altLang="en-US" sz="3200" b="1" kern="1200" dirty="0"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r>
              <a:rPr lang="en-US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E-mail: rbera@iiitkalyani.ac.in;    Mobile :  9475513358</a:t>
            </a: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r>
              <a:rPr lang="en-US" altLang="en-US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</a:t>
            </a: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sz="20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sz="20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US" altLang="en-US" kern="1200" dirty="0">
              <a:latin typeface="+mn-lt"/>
              <a:ea typeface="+mn-ea"/>
              <a:cs typeface="+mn-cs"/>
            </a:endParaRPr>
          </a:p>
          <a:p>
            <a:pPr eaLnBrk="1" hangingPunct="1">
              <a:buSzPct val="85000"/>
            </a:pPr>
            <a:endParaRPr lang="en-IN" altLang="en-US" kern="1200" dirty="0">
              <a:latin typeface="+mn-lt"/>
              <a:ea typeface="+mn-ea"/>
              <a:cs typeface="+mn-cs"/>
            </a:endParaRPr>
          </a:p>
        </p:txBody>
      </p:sp>
      <p:sp>
        <p:nvSpPr>
          <p:cNvPr id="11267" name="TextBox 5"/>
          <p:cNvSpPr txBox="1"/>
          <p:nvPr/>
        </p:nvSpPr>
        <p:spPr>
          <a:xfrm>
            <a:off x="28258" y="171450"/>
            <a:ext cx="5674995" cy="9036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algn="ctr" eaLnBrk="1" hangingPunct="1">
              <a:buSzPct val="85000"/>
              <a:buFont typeface="Wingdings" panose="05000000000000000000" charset="0"/>
              <a:buNone/>
            </a:pPr>
            <a:r>
              <a:rPr lang="en-US" altLang="en-US" sz="2400" b="1">
                <a:solidFill>
                  <a:srgbClr val="FF0000"/>
                </a:solidFill>
                <a:sym typeface="+mn-ea"/>
              </a:rPr>
              <a:t>Course Title:   </a:t>
            </a:r>
            <a:r>
              <a:rPr lang="en-US" altLang="en-US" sz="2400" b="1">
                <a:solidFill>
                  <a:srgbClr val="002060"/>
                </a:solidFill>
                <a:sym typeface="+mn-ea"/>
              </a:rPr>
              <a:t>5G and Wireless Technology  </a:t>
            </a:r>
            <a:endParaRPr lang="en-US" altLang="en-US" sz="2400" b="1">
              <a:solidFill>
                <a:srgbClr val="002060"/>
              </a:solidFill>
            </a:endParaRPr>
          </a:p>
          <a:p>
            <a:pPr marL="0" indent="0" algn="ctr" eaLnBrk="1" hangingPunct="1">
              <a:buSzPct val="85000"/>
              <a:buFont typeface="Wingdings" panose="05000000000000000000" charset="0"/>
              <a:buNone/>
            </a:pPr>
            <a:r>
              <a:rPr lang="en-US" altLang="en-US" sz="2400" b="1">
                <a:solidFill>
                  <a:srgbClr val="FF0000"/>
                </a:solidFill>
                <a:sym typeface="+mn-ea"/>
              </a:rPr>
              <a:t>Course Code : ECE829</a:t>
            </a:r>
            <a:r>
              <a:rPr lang="en-US" sz="2400" b="1">
                <a:solidFill>
                  <a:srgbClr val="FF0000"/>
                </a:solidFill>
                <a:sym typeface="+mn-ea"/>
              </a:rPr>
              <a:t> </a:t>
            </a:r>
            <a:endParaRPr lang="en-US" altLang="en-US" sz="18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1268" name="TextBox 6"/>
          <p:cNvSpPr txBox="1"/>
          <p:nvPr/>
        </p:nvSpPr>
        <p:spPr>
          <a:xfrm>
            <a:off x="7199634" y="-317"/>
            <a:ext cx="343916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73050" indent="-273050" algn="l" rtl="0" eaLnBrk="0" fontAlgn="base" hangingPunct="0">
              <a:spcBef>
                <a:spcPts val="5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00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ts val="375"/>
              </a:spcBef>
              <a:spcAft>
                <a:spcPct val="0"/>
              </a:spcAft>
              <a:buClr>
                <a:srgbClr val="A28E6A"/>
              </a:buClr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CLASS </a:t>
            </a:r>
            <a:endParaRPr lang="en-US" altLang="en-US" sz="2400" dirty="0">
              <a:cs typeface="Arial" panose="020B0604020202020204" pitchFamily="34" charset="0"/>
            </a:endParaRPr>
          </a:p>
          <a:p>
            <a:pPr marL="0" lvl="0" indent="0" algn="ctr" defTabSz="45720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Dated  7th April </a:t>
            </a:r>
            <a:r>
              <a:rPr lang="en-US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2025 </a:t>
            </a:r>
            <a:endParaRPr lang="en-US" altLang="en-US" sz="2400" b="1" dirty="0">
              <a:solidFill>
                <a:srgbClr val="FF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08689" y="2565311"/>
            <a:ext cx="12425087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eaLnBrk="1" hangingPunct="1">
              <a:buSzPct val="85000"/>
              <a:buFont typeface="Wingdings" panose="05000000000000000000" charset="0"/>
            </a:pPr>
            <a:r>
              <a:rPr lang="en-US" sz="2800" dirty="0">
                <a:sym typeface="+mn-ea"/>
              </a:rPr>
              <a:t>5G Use Cases : </a:t>
            </a:r>
            <a:endParaRPr lang="en-US" sz="2800" dirty="0">
              <a:sym typeface="+mn-ea"/>
            </a:endParaRPr>
          </a:p>
          <a:p>
            <a:pPr marL="457200" indent="-457200" algn="l" eaLnBrk="1" hangingPunct="1">
              <a:buSzPct val="85000"/>
              <a:buFont typeface="Wingdings" panose="05000000000000000000" charset="0"/>
              <a:buChar char="o"/>
            </a:pPr>
            <a:r>
              <a:rPr lang="en-US" sz="2800" dirty="0">
                <a:sym typeface="+mn-ea"/>
              </a:rPr>
              <a:t>Three Use Case Technologies: eMBB, URLLC and mMTC</a:t>
            </a:r>
            <a:endParaRPr lang="en-US" sz="2800" dirty="0">
              <a:sym typeface="+mn-ea"/>
            </a:endParaRPr>
          </a:p>
          <a:p>
            <a:pPr marL="457200" indent="-457200" algn="l" eaLnBrk="1" hangingPunct="1">
              <a:buSzPct val="85000"/>
              <a:buFont typeface="Wingdings" panose="05000000000000000000" charset="0"/>
              <a:buChar char="o"/>
            </a:pPr>
            <a:r>
              <a:rPr lang="en-US" sz="2800" dirty="0">
                <a:sym typeface="+mn-ea"/>
              </a:rPr>
              <a:t>100 5G Use Case LAB at IIIT, KALYANI , Sponsored by </a:t>
            </a:r>
            <a:endParaRPr lang="en-US" sz="2800" dirty="0">
              <a:sym typeface="+mn-ea"/>
            </a:endParaRPr>
          </a:p>
          <a:p>
            <a:pPr algn="l" eaLnBrk="1" hangingPunct="1">
              <a:buSzPct val="85000"/>
              <a:buFont typeface="Wingdings" panose="05000000000000000000" charset="0"/>
            </a:pPr>
            <a:r>
              <a:rPr lang="en-US" sz="2800" dirty="0">
                <a:sym typeface="+mn-ea"/>
              </a:rPr>
              <a:t>     Dept of Tele  ( DoT) </a:t>
            </a:r>
            <a:endParaRPr lang="en-US" sz="2800" dirty="0">
              <a:sym typeface="+mn-ea"/>
            </a:endParaRPr>
          </a:p>
        </p:txBody>
      </p:sp>
      <p:sp>
        <p:nvSpPr>
          <p:cNvPr id="6" name="Text Box 2"/>
          <p:cNvSpPr txBox="1"/>
          <p:nvPr/>
        </p:nvSpPr>
        <p:spPr>
          <a:xfrm>
            <a:off x="171450" y="1119505"/>
            <a:ext cx="95592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4000" dirty="0"/>
              <a:t>MODULE  1</a:t>
            </a:r>
            <a:r>
              <a:rPr lang="en-US" altLang="en-US" sz="4000" dirty="0" smtClean="0"/>
              <a:t> </a:t>
            </a:r>
            <a:r>
              <a:rPr lang="en-US" altLang="en-US" sz="4000" dirty="0"/>
              <a:t>of the Syllabus:- </a:t>
            </a:r>
            <a:endParaRPr lang="en-US" sz="4000" dirty="0"/>
          </a:p>
        </p:txBody>
      </p:sp>
      <p:sp>
        <p:nvSpPr>
          <p:cNvPr id="2" name="Text Box 1"/>
          <p:cNvSpPr txBox="1"/>
          <p:nvPr/>
        </p:nvSpPr>
        <p:spPr>
          <a:xfrm>
            <a:off x="332105" y="4598670"/>
            <a:ext cx="62947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eMBB ... Enhanced Mobile Broad Band</a:t>
            </a:r>
            <a:endParaRPr lang="en-US"/>
          </a:p>
          <a:p>
            <a:r>
              <a:rPr lang="en-US"/>
              <a:t>URLLC .... Ultra Reliable Low Latency Communication</a:t>
            </a:r>
            <a:endParaRPr lang="en-US"/>
          </a:p>
          <a:p>
            <a:r>
              <a:rPr lang="en-US"/>
              <a:t>mMTC  ... massive Machine Type  Communication 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-Part-10-5G-Use-cases-5G-for-Absolute-Beginners-6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80" y="0"/>
            <a:ext cx="112515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7-Part-10-5G-Use-cases-5G-for-Absolute-Beginners-7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859536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8-Part-10-5G-Use-cases-5G-for-Absolute-Beginners-8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305" y="107315"/>
            <a:ext cx="112242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9-Part-10-5G-Use-cases-5G-for-Absolute-Beginners-9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145" y="0"/>
            <a:ext cx="11141710" cy="6858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998845" y="2660650"/>
            <a:ext cx="5476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FWA </a:t>
            </a:r>
            <a:r>
              <a:rPr lang="en-US"/>
              <a:t> .... Similar to </a:t>
            </a:r>
            <a:r>
              <a:rPr lang="en-US">
                <a:solidFill>
                  <a:srgbClr val="FF0000"/>
                </a:solidFill>
              </a:rPr>
              <a:t>Jio AIr-Fiber</a:t>
            </a:r>
            <a:endParaRPr lang="en-US"/>
          </a:p>
          <a:p>
            <a:r>
              <a:rPr lang="en-US"/>
              <a:t>IIIT, KALYANI have one FWA in the name of </a:t>
            </a:r>
            <a:r>
              <a:rPr lang="en-US">
                <a:solidFill>
                  <a:srgbClr val="FF0000"/>
                </a:solidFill>
              </a:rPr>
              <a:t>CPE</a:t>
            </a:r>
            <a:r>
              <a:rPr lang="en-US"/>
              <a:t>   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-Part-10-5G-Use-cases-5G-for-Absolute-Beginners-10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145" y="0"/>
            <a:ext cx="113201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62771" y="605119"/>
            <a:ext cx="188249" cy="1882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4765" y="3584499"/>
            <a:ext cx="5177122" cy="308834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5180" y="58103"/>
            <a:ext cx="10363200" cy="62611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Market</a:t>
            </a:r>
            <a:r>
              <a:rPr spc="-25" dirty="0"/>
              <a:t> </a:t>
            </a:r>
            <a:r>
              <a:rPr spc="-35" dirty="0"/>
              <a:t>Trends</a:t>
            </a:r>
            <a:r>
              <a:rPr spc="-20" dirty="0"/>
              <a:t> </a:t>
            </a:r>
            <a:r>
              <a:rPr spc="55" dirty="0"/>
              <a:t>and</a:t>
            </a:r>
            <a:r>
              <a:rPr spc="-20" dirty="0"/>
              <a:t> </a:t>
            </a:r>
            <a:r>
              <a:rPr dirty="0"/>
              <a:t>Emerging</a:t>
            </a:r>
            <a:r>
              <a:rPr spc="-20" dirty="0"/>
              <a:t> </a:t>
            </a:r>
            <a:r>
              <a:rPr spc="-10" dirty="0"/>
              <a:t>Opportunities</a:t>
            </a:r>
            <a:endParaRPr spc="-10" dirty="0"/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458470" y="605155"/>
            <a:ext cx="11294110" cy="314642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9055" algn="just">
              <a:lnSpc>
                <a:spcPct val="107000"/>
              </a:lnSpc>
              <a:spcBef>
                <a:spcPts val="100"/>
              </a:spcBef>
            </a:pPr>
            <a:r>
              <a:rPr sz="2400" dirty="0"/>
              <a:t>Ericsson</a:t>
            </a:r>
            <a:r>
              <a:rPr sz="2400" spc="-10" dirty="0"/>
              <a:t> projects </a:t>
            </a:r>
            <a:r>
              <a:rPr sz="2400" dirty="0"/>
              <a:t>that</a:t>
            </a:r>
            <a:r>
              <a:rPr sz="2400" spc="-40" dirty="0"/>
              <a:t> </a:t>
            </a:r>
            <a:r>
              <a:rPr sz="2400" dirty="0"/>
              <a:t>by</a:t>
            </a:r>
            <a:r>
              <a:rPr sz="2400" spc="-40" dirty="0"/>
              <a:t> </a:t>
            </a:r>
            <a:r>
              <a:rPr sz="2400" spc="-35" dirty="0"/>
              <a:t>2029,</a:t>
            </a:r>
            <a:r>
              <a:rPr sz="2400" spc="-40" dirty="0"/>
              <a:t> </a:t>
            </a:r>
            <a:r>
              <a:rPr sz="2400" dirty="0"/>
              <a:t>there</a:t>
            </a:r>
            <a:r>
              <a:rPr sz="2400" spc="-40" dirty="0"/>
              <a:t> </a:t>
            </a:r>
            <a:r>
              <a:rPr sz="2400" dirty="0"/>
              <a:t>will</a:t>
            </a:r>
            <a:r>
              <a:rPr sz="2400" spc="-40" dirty="0"/>
              <a:t> </a:t>
            </a:r>
            <a:r>
              <a:rPr sz="2400" spc="50" dirty="0"/>
              <a:t>be</a:t>
            </a:r>
            <a:r>
              <a:rPr sz="2400" spc="-40" dirty="0"/>
              <a:t> </a:t>
            </a:r>
            <a:r>
              <a:rPr sz="2400" dirty="0"/>
              <a:t>330</a:t>
            </a:r>
            <a:r>
              <a:rPr sz="2400" spc="-40" dirty="0"/>
              <a:t> </a:t>
            </a:r>
            <a:r>
              <a:rPr sz="2400" dirty="0"/>
              <a:t>million</a:t>
            </a:r>
            <a:r>
              <a:rPr sz="2400" spc="-40" dirty="0"/>
              <a:t> </a:t>
            </a:r>
            <a:r>
              <a:rPr sz="2400" dirty="0"/>
              <a:t>total</a:t>
            </a:r>
            <a:r>
              <a:rPr sz="2400" spc="-40" dirty="0"/>
              <a:t> </a:t>
            </a:r>
            <a:r>
              <a:rPr sz="2400" spc="-10" dirty="0"/>
              <a:t>connections.</a:t>
            </a:r>
            <a:endParaRPr sz="2400" spc="-10" dirty="0"/>
          </a:p>
          <a:p>
            <a:pPr marL="12700" marR="5080" algn="just">
              <a:lnSpc>
                <a:spcPct val="119000"/>
              </a:lnSpc>
              <a:spcBef>
                <a:spcPts val="825"/>
              </a:spcBef>
            </a:pPr>
            <a:r>
              <a:rPr sz="2400" spc="-70" dirty="0"/>
              <a:t>In</a:t>
            </a:r>
            <a:r>
              <a:rPr sz="2400" spc="-60" dirty="0"/>
              <a:t> </a:t>
            </a:r>
            <a:r>
              <a:rPr sz="2400" spc="-10" dirty="0"/>
              <a:t>the</a:t>
            </a:r>
            <a:r>
              <a:rPr sz="2400" spc="-60" dirty="0"/>
              <a:t> </a:t>
            </a:r>
            <a:r>
              <a:rPr sz="2400" spc="-50" dirty="0"/>
              <a:t>U.S.,</a:t>
            </a:r>
            <a:r>
              <a:rPr sz="2400" spc="-60" dirty="0"/>
              <a:t> </a:t>
            </a:r>
            <a:r>
              <a:rPr sz="2400" spc="-10" dirty="0"/>
              <a:t>T-</a:t>
            </a:r>
            <a:r>
              <a:rPr sz="2400" dirty="0"/>
              <a:t>Mobile</a:t>
            </a:r>
            <a:r>
              <a:rPr sz="2400" spc="-60" dirty="0"/>
              <a:t> </a:t>
            </a:r>
            <a:r>
              <a:rPr sz="2400" dirty="0"/>
              <a:t>aims</a:t>
            </a:r>
            <a:r>
              <a:rPr sz="2400" spc="-60" dirty="0"/>
              <a:t> </a:t>
            </a:r>
            <a:r>
              <a:rPr sz="2400" spc="-10" dirty="0"/>
              <a:t>to</a:t>
            </a:r>
            <a:r>
              <a:rPr sz="2400" spc="-60" dirty="0"/>
              <a:t> </a:t>
            </a:r>
            <a:r>
              <a:rPr sz="2400" spc="-20" dirty="0"/>
              <a:t>hit</a:t>
            </a:r>
            <a:r>
              <a:rPr sz="2400" spc="-60" dirty="0"/>
              <a:t> </a:t>
            </a:r>
            <a:r>
              <a:rPr sz="2400" spc="-150" dirty="0"/>
              <a:t>12</a:t>
            </a:r>
            <a:r>
              <a:rPr sz="2400" spc="-60" dirty="0"/>
              <a:t> </a:t>
            </a:r>
            <a:r>
              <a:rPr sz="2400" spc="-10" dirty="0"/>
              <a:t>million</a:t>
            </a:r>
            <a:r>
              <a:rPr sz="2400" spc="-55" dirty="0"/>
              <a:t> </a:t>
            </a:r>
            <a:r>
              <a:rPr sz="2400" dirty="0"/>
              <a:t>5G</a:t>
            </a:r>
            <a:r>
              <a:rPr sz="2400" spc="-60" dirty="0"/>
              <a:t> </a:t>
            </a:r>
            <a:r>
              <a:rPr sz="2400" spc="-20" dirty="0"/>
              <a:t>FWA</a:t>
            </a:r>
            <a:r>
              <a:rPr sz="2400" spc="-60" dirty="0"/>
              <a:t> </a:t>
            </a:r>
            <a:r>
              <a:rPr sz="2400" dirty="0"/>
              <a:t>subscribers</a:t>
            </a:r>
            <a:r>
              <a:rPr sz="2400" spc="-60" dirty="0"/>
              <a:t> </a:t>
            </a:r>
            <a:r>
              <a:rPr sz="2400" dirty="0"/>
              <a:t>by</a:t>
            </a:r>
            <a:r>
              <a:rPr sz="2400" spc="-60" dirty="0"/>
              <a:t> </a:t>
            </a:r>
            <a:r>
              <a:rPr sz="2400" spc="-40" dirty="0"/>
              <a:t>2028,</a:t>
            </a:r>
            <a:r>
              <a:rPr sz="2400" spc="-60" dirty="0"/>
              <a:t> </a:t>
            </a:r>
            <a:r>
              <a:rPr sz="2400" dirty="0"/>
              <a:t>while</a:t>
            </a:r>
            <a:r>
              <a:rPr sz="2400" spc="-60" dirty="0"/>
              <a:t> </a:t>
            </a:r>
            <a:r>
              <a:rPr sz="2400" spc="-20" dirty="0"/>
              <a:t>Verizon</a:t>
            </a:r>
            <a:r>
              <a:rPr sz="2400" spc="-60" dirty="0"/>
              <a:t> </a:t>
            </a:r>
            <a:r>
              <a:rPr sz="2400" dirty="0"/>
              <a:t>plans</a:t>
            </a:r>
            <a:r>
              <a:rPr sz="2400" spc="-55" dirty="0"/>
              <a:t> </a:t>
            </a:r>
            <a:r>
              <a:rPr sz="2400" spc="-10" dirty="0"/>
              <a:t>to</a:t>
            </a:r>
            <a:r>
              <a:rPr sz="2400" spc="-60" dirty="0"/>
              <a:t> </a:t>
            </a:r>
            <a:r>
              <a:rPr sz="2400" spc="-10" dirty="0"/>
              <a:t>expand </a:t>
            </a:r>
            <a:r>
              <a:rPr sz="2400" dirty="0"/>
              <a:t>coverage</a:t>
            </a:r>
            <a:r>
              <a:rPr sz="2400" spc="-90" dirty="0"/>
              <a:t> </a:t>
            </a:r>
            <a:r>
              <a:rPr sz="2400" spc="-20" dirty="0"/>
              <a:t>to</a:t>
            </a:r>
            <a:r>
              <a:rPr sz="2400" spc="-90" dirty="0"/>
              <a:t> </a:t>
            </a:r>
            <a:r>
              <a:rPr sz="2400" dirty="0"/>
              <a:t>90</a:t>
            </a:r>
            <a:r>
              <a:rPr sz="2400" spc="-85" dirty="0"/>
              <a:t> </a:t>
            </a:r>
            <a:r>
              <a:rPr sz="2400" spc="-20" dirty="0"/>
              <a:t>million</a:t>
            </a:r>
            <a:r>
              <a:rPr sz="2400" spc="-90" dirty="0"/>
              <a:t> </a:t>
            </a:r>
            <a:r>
              <a:rPr sz="2400" spc="-10" dirty="0"/>
              <a:t>households</a:t>
            </a:r>
            <a:r>
              <a:rPr sz="2400" spc="-90" dirty="0"/>
              <a:t> </a:t>
            </a:r>
            <a:r>
              <a:rPr sz="2400" dirty="0"/>
              <a:t>and</a:t>
            </a:r>
            <a:r>
              <a:rPr sz="2400" spc="-90" dirty="0"/>
              <a:t> </a:t>
            </a:r>
            <a:r>
              <a:rPr sz="2400" spc="50" dirty="0"/>
              <a:t>add</a:t>
            </a:r>
            <a:r>
              <a:rPr sz="2400" spc="-85" dirty="0"/>
              <a:t> </a:t>
            </a:r>
            <a:r>
              <a:rPr sz="2400" dirty="0"/>
              <a:t>8-</a:t>
            </a:r>
            <a:r>
              <a:rPr sz="2400" spc="-10" dirty="0"/>
              <a:t>9</a:t>
            </a:r>
            <a:r>
              <a:rPr sz="2400" spc="-90" dirty="0"/>
              <a:t> </a:t>
            </a:r>
            <a:r>
              <a:rPr sz="2400" spc="-20" dirty="0"/>
              <a:t>million</a:t>
            </a:r>
            <a:r>
              <a:rPr sz="2400" spc="-90" dirty="0"/>
              <a:t> </a:t>
            </a:r>
            <a:r>
              <a:rPr sz="2400" spc="-10" dirty="0"/>
              <a:t>new</a:t>
            </a:r>
            <a:r>
              <a:rPr sz="2400" spc="-85" dirty="0"/>
              <a:t> </a:t>
            </a:r>
            <a:r>
              <a:rPr sz="2400" spc="-10" dirty="0"/>
              <a:t>subscribers</a:t>
            </a:r>
            <a:r>
              <a:rPr sz="2400" spc="-90" dirty="0"/>
              <a:t> </a:t>
            </a:r>
            <a:r>
              <a:rPr sz="2400" dirty="0"/>
              <a:t>by</a:t>
            </a:r>
            <a:r>
              <a:rPr sz="2400" spc="-90" dirty="0"/>
              <a:t> </a:t>
            </a:r>
            <a:r>
              <a:rPr sz="2400" spc="-20" dirty="0"/>
              <a:t>the</a:t>
            </a:r>
            <a:r>
              <a:rPr sz="2400" spc="-85" dirty="0"/>
              <a:t> </a:t>
            </a:r>
            <a:r>
              <a:rPr sz="2400" dirty="0"/>
              <a:t>same</a:t>
            </a:r>
            <a:r>
              <a:rPr sz="2400" spc="-90" dirty="0"/>
              <a:t> </a:t>
            </a:r>
            <a:r>
              <a:rPr sz="2400" spc="-30" dirty="0"/>
              <a:t>year.</a:t>
            </a:r>
            <a:r>
              <a:rPr sz="2400" spc="-90" dirty="0"/>
              <a:t> </a:t>
            </a:r>
            <a:r>
              <a:rPr sz="2400" spc="-35" dirty="0"/>
              <a:t>This</a:t>
            </a:r>
            <a:r>
              <a:rPr sz="2400" spc="-85" dirty="0"/>
              <a:t> </a:t>
            </a:r>
            <a:r>
              <a:rPr sz="2400" spc="-10" dirty="0"/>
              <a:t>growth</a:t>
            </a:r>
            <a:r>
              <a:rPr sz="2400" spc="500" dirty="0"/>
              <a:t> </a:t>
            </a:r>
            <a:r>
              <a:rPr sz="2400" spc="-10" dirty="0"/>
              <a:t>is</a:t>
            </a:r>
            <a:r>
              <a:rPr sz="2400" spc="15" dirty="0"/>
              <a:t> </a:t>
            </a:r>
            <a:r>
              <a:rPr sz="2400" dirty="0"/>
              <a:t>fueled</a:t>
            </a:r>
            <a:r>
              <a:rPr sz="2400" spc="15" dirty="0"/>
              <a:t> </a:t>
            </a:r>
            <a:r>
              <a:rPr sz="2400" dirty="0"/>
              <a:t>by</a:t>
            </a:r>
            <a:r>
              <a:rPr sz="2400" spc="15" dirty="0"/>
              <a:t> </a:t>
            </a:r>
            <a:r>
              <a:rPr sz="2400" dirty="0"/>
              <a:t>strong</a:t>
            </a:r>
            <a:r>
              <a:rPr sz="2400" spc="15" dirty="0"/>
              <a:t> </a:t>
            </a:r>
            <a:r>
              <a:rPr sz="2400" dirty="0"/>
              <a:t>demand</a:t>
            </a:r>
            <a:r>
              <a:rPr sz="2400" spc="15" dirty="0"/>
              <a:t> </a:t>
            </a:r>
            <a:r>
              <a:rPr sz="2400" dirty="0"/>
              <a:t>for</a:t>
            </a:r>
            <a:r>
              <a:rPr sz="2400" spc="20" dirty="0"/>
              <a:t> </a:t>
            </a:r>
            <a:r>
              <a:rPr sz="2400" dirty="0"/>
              <a:t>reliable,</a:t>
            </a:r>
            <a:r>
              <a:rPr sz="2400" spc="15" dirty="0"/>
              <a:t> </a:t>
            </a:r>
            <a:r>
              <a:rPr sz="2400" dirty="0"/>
              <a:t>high-speed</a:t>
            </a:r>
            <a:r>
              <a:rPr sz="2400" spc="15" dirty="0"/>
              <a:t> </a:t>
            </a:r>
            <a:r>
              <a:rPr sz="2400" spc="-10" dirty="0"/>
              <a:t>connectivity.</a:t>
            </a:r>
            <a:r>
              <a:rPr sz="2400" spc="15" dirty="0"/>
              <a:t> </a:t>
            </a:r>
            <a:r>
              <a:rPr sz="2400" spc="-65" dirty="0"/>
              <a:t>In</a:t>
            </a:r>
            <a:r>
              <a:rPr sz="2400" spc="15" dirty="0"/>
              <a:t> </a:t>
            </a:r>
            <a:r>
              <a:rPr sz="2400" dirty="0"/>
              <a:t>developed</a:t>
            </a:r>
            <a:r>
              <a:rPr sz="2400" spc="15" dirty="0"/>
              <a:t> </a:t>
            </a:r>
            <a:r>
              <a:rPr sz="2400" dirty="0"/>
              <a:t>markets</a:t>
            </a:r>
            <a:r>
              <a:rPr sz="2400" spc="20" dirty="0"/>
              <a:t> </a:t>
            </a:r>
            <a:r>
              <a:rPr sz="2400" spc="-10" dirty="0"/>
              <a:t>like</a:t>
            </a:r>
            <a:r>
              <a:rPr sz="2400" spc="15" dirty="0"/>
              <a:t> </a:t>
            </a:r>
            <a:r>
              <a:rPr sz="2400" spc="-10" dirty="0"/>
              <a:t>North </a:t>
            </a:r>
            <a:r>
              <a:rPr sz="2400" spc="10" dirty="0"/>
              <a:t>America,</a:t>
            </a:r>
            <a:r>
              <a:rPr sz="2400" spc="45" dirty="0"/>
              <a:t> </a:t>
            </a:r>
            <a:r>
              <a:rPr sz="2400" spc="10" dirty="0"/>
              <a:t>average</a:t>
            </a:r>
            <a:r>
              <a:rPr sz="2400" spc="45" dirty="0"/>
              <a:t> </a:t>
            </a:r>
            <a:r>
              <a:rPr sz="2400" spc="10" dirty="0"/>
              <a:t>download</a:t>
            </a:r>
            <a:r>
              <a:rPr sz="2400" spc="45" dirty="0"/>
              <a:t> </a:t>
            </a:r>
            <a:r>
              <a:rPr sz="2400" spc="10" dirty="0"/>
              <a:t>speeds</a:t>
            </a:r>
            <a:r>
              <a:rPr sz="2400" spc="45" dirty="0"/>
              <a:t> </a:t>
            </a:r>
            <a:r>
              <a:rPr sz="2400" spc="10" dirty="0"/>
              <a:t>exceed</a:t>
            </a:r>
            <a:r>
              <a:rPr sz="2400" spc="45" dirty="0"/>
              <a:t> </a:t>
            </a:r>
            <a:r>
              <a:rPr sz="2400" dirty="0"/>
              <a:t>140Mb/s.</a:t>
            </a:r>
            <a:r>
              <a:rPr sz="2400" spc="45" dirty="0"/>
              <a:t> </a:t>
            </a:r>
            <a:r>
              <a:rPr sz="2400" spc="10" dirty="0"/>
              <a:t>Consumers</a:t>
            </a:r>
            <a:r>
              <a:rPr sz="2400" spc="50" dirty="0"/>
              <a:t> </a:t>
            </a:r>
            <a:r>
              <a:rPr sz="2400" spc="10" dirty="0"/>
              <a:t>are</a:t>
            </a:r>
            <a:r>
              <a:rPr sz="2400" spc="45" dirty="0"/>
              <a:t> </a:t>
            </a:r>
            <a:r>
              <a:rPr sz="2400" spc="10" dirty="0"/>
              <a:t>also</a:t>
            </a:r>
            <a:r>
              <a:rPr sz="2400" spc="45" dirty="0"/>
              <a:t> </a:t>
            </a:r>
            <a:r>
              <a:rPr sz="2400" spc="10" dirty="0"/>
              <a:t>open</a:t>
            </a:r>
            <a:r>
              <a:rPr sz="2400" spc="45" dirty="0"/>
              <a:t> </a:t>
            </a:r>
            <a:r>
              <a:rPr sz="2400" spc="10" dirty="0"/>
              <a:t>to</a:t>
            </a:r>
            <a:r>
              <a:rPr sz="2400" spc="45" dirty="0"/>
              <a:t> </a:t>
            </a:r>
            <a:r>
              <a:rPr sz="2400" spc="50" dirty="0"/>
              <a:t>speed-</a:t>
            </a:r>
            <a:r>
              <a:rPr sz="2400" spc="40" dirty="0"/>
              <a:t>based </a:t>
            </a:r>
            <a:r>
              <a:rPr sz="2400" dirty="0"/>
              <a:t>pricing,</a:t>
            </a:r>
            <a:r>
              <a:rPr sz="2400" spc="35" dirty="0"/>
              <a:t> </a:t>
            </a:r>
            <a:r>
              <a:rPr sz="2400" dirty="0"/>
              <a:t>creating</a:t>
            </a:r>
            <a:r>
              <a:rPr sz="2400" spc="40" dirty="0"/>
              <a:t> </a:t>
            </a:r>
            <a:r>
              <a:rPr sz="2400" dirty="0"/>
              <a:t>new</a:t>
            </a:r>
            <a:r>
              <a:rPr sz="2400" spc="35" dirty="0"/>
              <a:t> </a:t>
            </a:r>
            <a:r>
              <a:rPr sz="2400" dirty="0"/>
              <a:t>revenue</a:t>
            </a:r>
            <a:r>
              <a:rPr sz="2400" spc="40" dirty="0"/>
              <a:t> </a:t>
            </a:r>
            <a:r>
              <a:rPr sz="2400" dirty="0"/>
              <a:t>opportunities</a:t>
            </a:r>
            <a:r>
              <a:rPr sz="2400" spc="40" dirty="0"/>
              <a:t> </a:t>
            </a:r>
            <a:r>
              <a:rPr sz="2400" dirty="0"/>
              <a:t>where</a:t>
            </a:r>
            <a:r>
              <a:rPr sz="2400" spc="35" dirty="0"/>
              <a:t> </a:t>
            </a:r>
            <a:r>
              <a:rPr sz="2400" dirty="0"/>
              <a:t>volume-based</a:t>
            </a:r>
            <a:r>
              <a:rPr sz="2400" spc="40" dirty="0"/>
              <a:t> </a:t>
            </a:r>
            <a:r>
              <a:rPr sz="2400" dirty="0"/>
              <a:t>models</a:t>
            </a:r>
            <a:r>
              <a:rPr sz="2400" spc="35" dirty="0"/>
              <a:t> </a:t>
            </a:r>
            <a:r>
              <a:rPr sz="2400" dirty="0"/>
              <a:t>once</a:t>
            </a:r>
            <a:r>
              <a:rPr sz="2400" spc="40" dirty="0"/>
              <a:t> </a:t>
            </a:r>
            <a:r>
              <a:rPr sz="2400" dirty="0"/>
              <a:t>posed</a:t>
            </a:r>
            <a:r>
              <a:rPr sz="2400" spc="40" dirty="0"/>
              <a:t> </a:t>
            </a:r>
            <a:r>
              <a:rPr sz="2400" spc="-10" dirty="0"/>
              <a:t>challenges.</a:t>
            </a:r>
            <a:endParaRPr sz="2400"/>
          </a:p>
        </p:txBody>
      </p:sp>
      <p:sp>
        <p:nvSpPr>
          <p:cNvPr id="10" name="object 10"/>
          <p:cNvSpPr txBox="1"/>
          <p:nvPr/>
        </p:nvSpPr>
        <p:spPr>
          <a:xfrm>
            <a:off x="9461186" y="4458820"/>
            <a:ext cx="345141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no</a:t>
            </a:r>
            <a:r>
              <a:rPr sz="705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data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88811" y="1505061"/>
            <a:ext cx="1546412" cy="675005"/>
          </a:xfrm>
          <a:prstGeom prst="rect">
            <a:avLst/>
          </a:prstGeom>
        </p:spPr>
        <p:txBody>
          <a:bodyPr vert="horz" wrap="square" lIns="0" tIns="26894" rIns="0" bIns="0" rtlCol="0">
            <a:spAutoFit/>
          </a:bodyPr>
          <a:lstStyle/>
          <a:p>
            <a:pPr marL="12700" marR="5080">
              <a:lnSpc>
                <a:spcPts val="1700"/>
              </a:lnSpc>
              <a:spcBef>
                <a:spcPts val="240"/>
              </a:spcBef>
            </a:pPr>
            <a:r>
              <a:rPr sz="13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Speed</a:t>
            </a:r>
            <a:r>
              <a:rPr sz="1325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3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tiers</a:t>
            </a:r>
            <a:r>
              <a:rPr sz="1325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325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growing </a:t>
            </a:r>
            <a:r>
              <a:rPr sz="1325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1325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325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popularity</a:t>
            </a:r>
            <a:r>
              <a:rPr sz="1325" spc="5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32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for</a:t>
            </a:r>
            <a:endParaRPr sz="1325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ts val="1660"/>
              </a:lnSpc>
            </a:pPr>
            <a:r>
              <a:rPr sz="1325" spc="6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5G</a:t>
            </a:r>
            <a:r>
              <a:rPr sz="1325" spc="-8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32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FWA</a:t>
            </a:r>
            <a:endParaRPr sz="132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54471" y="1461246"/>
            <a:ext cx="164726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233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33765" y="3775217"/>
            <a:ext cx="123825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43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93292" y="3119897"/>
            <a:ext cx="119343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93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58618" y="2301150"/>
            <a:ext cx="162485" cy="3314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LTE</a:t>
            </a:r>
            <a:endParaRPr sz="705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70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5G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635252" y="3568132"/>
            <a:ext cx="117662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57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796618" y="4027573"/>
            <a:ext cx="100853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spc="-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21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031941" y="3842631"/>
            <a:ext cx="328893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36</a:t>
            </a:r>
            <a:r>
              <a:rPr sz="705" spc="29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060" spc="-37" baseline="-170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34</a:t>
            </a:r>
            <a:endParaRPr sz="1060" baseline="-17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469867" y="3868629"/>
            <a:ext cx="312644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60" baseline="-350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30</a:t>
            </a:r>
            <a:r>
              <a:rPr sz="1060" spc="277" baseline="-3500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36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21843" y="4458955"/>
            <a:ext cx="119903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36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382871" y="4724065"/>
            <a:ext cx="840441" cy="1209115"/>
          </a:xfrm>
          <a:custGeom>
            <a:avLst/>
            <a:gdLst/>
            <a:ahLst/>
            <a:cxnLst/>
            <a:rect l="l" t="t" r="r" b="b"/>
            <a:pathLst>
              <a:path w="952500" h="1370329">
                <a:moveTo>
                  <a:pt x="781050" y="0"/>
                </a:moveTo>
                <a:lnTo>
                  <a:pt x="171450" y="0"/>
                </a:lnTo>
                <a:lnTo>
                  <a:pt x="125871" y="6124"/>
                </a:lnTo>
                <a:lnTo>
                  <a:pt x="84915" y="23407"/>
                </a:lnTo>
                <a:lnTo>
                  <a:pt x="50215" y="50215"/>
                </a:lnTo>
                <a:lnTo>
                  <a:pt x="23407" y="84915"/>
                </a:lnTo>
                <a:lnTo>
                  <a:pt x="6124" y="125871"/>
                </a:lnTo>
                <a:lnTo>
                  <a:pt x="0" y="171449"/>
                </a:lnTo>
                <a:lnTo>
                  <a:pt x="0" y="1198498"/>
                </a:lnTo>
                <a:lnTo>
                  <a:pt x="6124" y="1244077"/>
                </a:lnTo>
                <a:lnTo>
                  <a:pt x="23407" y="1285033"/>
                </a:lnTo>
                <a:lnTo>
                  <a:pt x="50215" y="1319733"/>
                </a:lnTo>
                <a:lnTo>
                  <a:pt x="84915" y="1346541"/>
                </a:lnTo>
                <a:lnTo>
                  <a:pt x="125871" y="1363824"/>
                </a:lnTo>
                <a:lnTo>
                  <a:pt x="171450" y="1369948"/>
                </a:lnTo>
                <a:lnTo>
                  <a:pt x="781050" y="1369948"/>
                </a:lnTo>
                <a:lnTo>
                  <a:pt x="826628" y="1363824"/>
                </a:lnTo>
                <a:lnTo>
                  <a:pt x="867584" y="1346541"/>
                </a:lnTo>
                <a:lnTo>
                  <a:pt x="902284" y="1319733"/>
                </a:lnTo>
                <a:lnTo>
                  <a:pt x="929092" y="1285033"/>
                </a:lnTo>
                <a:lnTo>
                  <a:pt x="946375" y="1244077"/>
                </a:lnTo>
                <a:lnTo>
                  <a:pt x="952500" y="1198498"/>
                </a:lnTo>
                <a:lnTo>
                  <a:pt x="952500" y="171449"/>
                </a:lnTo>
                <a:lnTo>
                  <a:pt x="946375" y="125871"/>
                </a:lnTo>
                <a:lnTo>
                  <a:pt x="929092" y="84915"/>
                </a:lnTo>
                <a:lnTo>
                  <a:pt x="902284" y="50215"/>
                </a:lnTo>
                <a:lnTo>
                  <a:pt x="867584" y="23407"/>
                </a:lnTo>
                <a:lnTo>
                  <a:pt x="826628" y="6124"/>
                </a:lnTo>
                <a:lnTo>
                  <a:pt x="781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8" name="object 38"/>
          <p:cNvSpPr txBox="1"/>
          <p:nvPr/>
        </p:nvSpPr>
        <p:spPr>
          <a:xfrm>
            <a:off x="6446211" y="4779309"/>
            <a:ext cx="697566" cy="127381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3335" marR="107950">
              <a:lnSpc>
                <a:spcPct val="117000"/>
              </a:lnSpc>
              <a:spcBef>
                <a:spcPts val="100"/>
              </a:spcBef>
            </a:pPr>
            <a:r>
              <a:rPr sz="880" spc="4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FASTEST </a:t>
            </a:r>
            <a:r>
              <a:rPr sz="880" spc="7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GROWING </a:t>
            </a:r>
            <a:r>
              <a:rPr sz="880" spc="6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REGIONS</a:t>
            </a:r>
            <a:endParaRPr sz="880">
              <a:latin typeface="Tahoma" panose="020B0604030504040204"/>
              <a:cs typeface="Tahoma" panose="020B0604030504040204"/>
            </a:endParaRPr>
          </a:p>
          <a:p>
            <a:pPr marL="100330" indent="-98425">
              <a:lnSpc>
                <a:spcPct val="100000"/>
              </a:lnSpc>
              <a:spcBef>
                <a:spcPts val="560"/>
              </a:spcBef>
              <a:buAutoNum type="arabicPeriod"/>
              <a:tabLst>
                <a:tab pos="100330" algn="l"/>
              </a:tabLst>
            </a:pPr>
            <a:r>
              <a:rPr sz="705" spc="-1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India</a:t>
            </a:r>
            <a:endParaRPr sz="705">
              <a:latin typeface="Tahoma" panose="020B0604030504040204"/>
              <a:cs typeface="Tahoma" panose="020B0604030504040204"/>
            </a:endParaRPr>
          </a:p>
          <a:p>
            <a:pPr marL="113665" indent="-100965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113030" algn="l"/>
              </a:tabLst>
            </a:pP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North</a:t>
            </a:r>
            <a:r>
              <a:rPr sz="705" spc="-3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1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America</a:t>
            </a:r>
            <a:endParaRPr sz="705">
              <a:latin typeface="Tahoma" panose="020B0604030504040204"/>
              <a:cs typeface="Tahoma" panose="020B0604030504040204"/>
            </a:endParaRPr>
          </a:p>
          <a:p>
            <a:pPr marL="119380" indent="-106680">
              <a:lnSpc>
                <a:spcPct val="100000"/>
              </a:lnSpc>
              <a:spcBef>
                <a:spcPts val="900"/>
              </a:spcBef>
              <a:buAutoNum type="arabicPeriod"/>
              <a:tabLst>
                <a:tab pos="119380" algn="l"/>
              </a:tabLst>
            </a:pPr>
            <a:r>
              <a:rPr sz="705" spc="-2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APAC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61217" y="3758341"/>
            <a:ext cx="866215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Northern</a:t>
            </a:r>
            <a:r>
              <a:rPr sz="705" spc="7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Europe,</a:t>
            </a:r>
            <a:r>
              <a:rPr sz="705" spc="8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2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40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261217" y="5426493"/>
            <a:ext cx="998444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spc="5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Sub-</a:t>
            </a:r>
            <a:r>
              <a:rPr sz="705" spc="1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Saharan</a:t>
            </a:r>
            <a:r>
              <a:rPr sz="705" spc="8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1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Africa,</a:t>
            </a:r>
            <a:r>
              <a:rPr sz="705" spc="8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2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22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553428" y="5040204"/>
            <a:ext cx="651622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spc="5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Middle</a:t>
            </a:r>
            <a:r>
              <a:rPr sz="705" spc="-3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1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East,</a:t>
            </a:r>
            <a:r>
              <a:rPr sz="705" spc="-2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22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423798" y="5319544"/>
            <a:ext cx="781610" cy="22860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45085" marR="5080" indent="-33020">
              <a:lnSpc>
                <a:spcPct val="100000"/>
              </a:lnSpc>
              <a:spcBef>
                <a:spcPts val="100"/>
              </a:spcBef>
            </a:pPr>
            <a:r>
              <a:rPr sz="705" spc="1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Latin</a:t>
            </a:r>
            <a:r>
              <a:rPr sz="705" spc="3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1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America</a:t>
            </a:r>
            <a:r>
              <a:rPr sz="705" spc="4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2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and </a:t>
            </a:r>
            <a:r>
              <a:rPr sz="705" spc="1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the </a:t>
            </a:r>
            <a:r>
              <a:rPr sz="705" spc="2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Carribean, </a:t>
            </a:r>
            <a:r>
              <a:rPr sz="705" spc="-3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20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61217" y="4119798"/>
            <a:ext cx="844362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Southern</a:t>
            </a:r>
            <a:r>
              <a:rPr sz="705" spc="5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Europe,</a:t>
            </a:r>
            <a:r>
              <a:rPr sz="705" spc="5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2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19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61217" y="4701606"/>
            <a:ext cx="802901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Western</a:t>
            </a:r>
            <a:r>
              <a:rPr sz="705" spc="1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Europe,</a:t>
            </a:r>
            <a:r>
              <a:rPr sz="705" spc="1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3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19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261217" y="5135857"/>
            <a:ext cx="780490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Eastern</a:t>
            </a:r>
            <a:r>
              <a:rPr sz="705" spc="4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Europe,</a:t>
            </a:r>
            <a:r>
              <a:rPr sz="705" spc="4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3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18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55354" y="4510121"/>
            <a:ext cx="749674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North</a:t>
            </a:r>
            <a:r>
              <a:rPr sz="705" spc="9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America,</a:t>
            </a:r>
            <a:r>
              <a:rPr sz="705" spc="9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5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17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722503" y="4150994"/>
            <a:ext cx="482413" cy="11938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5" spc="1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Oceania,</a:t>
            </a:r>
            <a:r>
              <a:rPr sz="705" spc="12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13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11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288252" y="3502936"/>
            <a:ext cx="916641" cy="53086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Central</a:t>
            </a:r>
            <a:r>
              <a:rPr sz="705" spc="8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Asia,</a:t>
            </a:r>
            <a:r>
              <a:rPr sz="705" spc="8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5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2</a:t>
            </a:r>
            <a:endParaRPr sz="705">
              <a:latin typeface="Tahoma" panose="020B0604030504040204"/>
              <a:cs typeface="Tahoma" panose="020B06040305040402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Southern</a:t>
            </a:r>
            <a:r>
              <a:rPr sz="705" spc="4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Asia,</a:t>
            </a:r>
            <a:r>
              <a:rPr sz="705" spc="5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5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4</a:t>
            </a:r>
            <a:endParaRPr sz="705">
              <a:latin typeface="Tahoma" panose="020B0604030504040204"/>
              <a:cs typeface="Tahoma" panose="020B0604030504040204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South-Eastern</a:t>
            </a:r>
            <a:r>
              <a:rPr sz="705" spc="13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Asia,</a:t>
            </a:r>
            <a:r>
              <a:rPr sz="705" spc="13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5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8</a:t>
            </a:r>
            <a:endParaRPr sz="705">
              <a:latin typeface="Tahoma" panose="020B0604030504040204"/>
              <a:cs typeface="Tahoma" panose="020B0604030504040204"/>
            </a:endParaRPr>
          </a:p>
          <a:p>
            <a:pPr marR="5080" algn="r">
              <a:lnSpc>
                <a:spcPct val="100000"/>
              </a:lnSpc>
              <a:spcBef>
                <a:spcPts val="415"/>
              </a:spcBef>
            </a:pP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Eastern</a:t>
            </a:r>
            <a:r>
              <a:rPr sz="705" spc="3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Asia,</a:t>
            </a:r>
            <a:r>
              <a:rPr sz="705" spc="3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05" spc="-5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9</a:t>
            </a:r>
            <a:endParaRPr sz="705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219897" y="3578758"/>
            <a:ext cx="2025463" cy="2003051"/>
            <a:chOff x="1769617" y="4055926"/>
            <a:chExt cx="2295525" cy="2270125"/>
          </a:xfrm>
        </p:grpSpPr>
        <p:sp>
          <p:nvSpPr>
            <p:cNvPr id="50" name="object 50"/>
            <p:cNvSpPr/>
            <p:nvPr/>
          </p:nvSpPr>
          <p:spPr>
            <a:xfrm>
              <a:off x="1775967" y="4062276"/>
              <a:ext cx="778510" cy="137160"/>
            </a:xfrm>
            <a:custGeom>
              <a:avLst/>
              <a:gdLst/>
              <a:ahLst/>
              <a:cxnLst/>
              <a:rect l="l" t="t" r="r" b="b"/>
              <a:pathLst>
                <a:path w="778510" h="137160">
                  <a:moveTo>
                    <a:pt x="0" y="0"/>
                  </a:moveTo>
                  <a:lnTo>
                    <a:pt x="778484" y="0"/>
                  </a:lnTo>
                  <a:lnTo>
                    <a:pt x="778484" y="136855"/>
                  </a:lnTo>
                </a:path>
              </a:pathLst>
            </a:custGeom>
            <a:ln w="12700">
              <a:solidFill>
                <a:srgbClr val="D6D6D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51" name="object 51"/>
            <p:cNvSpPr/>
            <p:nvPr/>
          </p:nvSpPr>
          <p:spPr>
            <a:xfrm>
              <a:off x="1775967" y="4182160"/>
              <a:ext cx="670560" cy="85090"/>
            </a:xfrm>
            <a:custGeom>
              <a:avLst/>
              <a:gdLst/>
              <a:ahLst/>
              <a:cxnLst/>
              <a:rect l="l" t="t" r="r" b="b"/>
              <a:pathLst>
                <a:path w="670560" h="85089">
                  <a:moveTo>
                    <a:pt x="0" y="0"/>
                  </a:moveTo>
                  <a:lnTo>
                    <a:pt x="670318" y="0"/>
                  </a:lnTo>
                  <a:lnTo>
                    <a:pt x="670318" y="85039"/>
                  </a:lnTo>
                </a:path>
              </a:pathLst>
            </a:custGeom>
            <a:ln w="12700">
              <a:solidFill>
                <a:srgbClr val="BFC4C7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381289" y="4350509"/>
              <a:ext cx="683895" cy="0"/>
            </a:xfrm>
            <a:custGeom>
              <a:avLst/>
              <a:gdLst/>
              <a:ahLst/>
              <a:cxnLst/>
              <a:rect l="l" t="t" r="r" b="b"/>
              <a:pathLst>
                <a:path w="683895">
                  <a:moveTo>
                    <a:pt x="68328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2C54CD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871353" y="4748922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18864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2C54CD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723106" y="5915405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5">
                  <a:moveTo>
                    <a:pt x="336892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8B1E1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723106" y="5404740"/>
              <a:ext cx="337185" cy="0"/>
            </a:xfrm>
            <a:custGeom>
              <a:avLst/>
              <a:gdLst/>
              <a:ahLst/>
              <a:cxnLst/>
              <a:rect l="l" t="t" r="r" b="b"/>
              <a:pathLst>
                <a:path w="337185">
                  <a:moveTo>
                    <a:pt x="336892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2AF6B0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3276504" y="6235213"/>
              <a:ext cx="788670" cy="0"/>
            </a:xfrm>
            <a:custGeom>
              <a:avLst/>
              <a:gdLst/>
              <a:ahLst/>
              <a:cxnLst/>
              <a:rect l="l" t="t" r="r" b="b"/>
              <a:pathLst>
                <a:path w="788670">
                  <a:moveTo>
                    <a:pt x="0" y="0"/>
                  </a:moveTo>
                  <a:lnTo>
                    <a:pt x="788073" y="0"/>
                  </a:lnTo>
                </a:path>
              </a:pathLst>
            </a:custGeom>
            <a:ln w="12700">
              <a:solidFill>
                <a:srgbClr val="617DD9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1775973" y="6114975"/>
              <a:ext cx="784860" cy="120650"/>
            </a:xfrm>
            <a:custGeom>
              <a:avLst/>
              <a:gdLst/>
              <a:ahLst/>
              <a:cxnLst/>
              <a:rect l="l" t="t" r="r" b="b"/>
              <a:pathLst>
                <a:path w="784860" h="120650">
                  <a:moveTo>
                    <a:pt x="784313" y="0"/>
                  </a:moveTo>
                  <a:lnTo>
                    <a:pt x="784313" y="120243"/>
                  </a:lnTo>
                  <a:lnTo>
                    <a:pt x="0" y="120243"/>
                  </a:lnTo>
                </a:path>
              </a:pathLst>
            </a:custGeom>
            <a:ln w="12700">
              <a:solidFill>
                <a:srgbClr val="94A8E5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775967" y="5785230"/>
              <a:ext cx="565150" cy="0"/>
            </a:xfrm>
            <a:custGeom>
              <a:avLst/>
              <a:gdLst/>
              <a:ahLst/>
              <a:cxnLst/>
              <a:rect l="l" t="t" r="r" b="b"/>
              <a:pathLst>
                <a:path w="565150">
                  <a:moveTo>
                    <a:pt x="564895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82D6F0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1775967" y="5232145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363728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666B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775967" y="4499101"/>
              <a:ext cx="419100" cy="0"/>
            </a:xfrm>
            <a:custGeom>
              <a:avLst/>
              <a:gdLst/>
              <a:ahLst/>
              <a:cxnLst/>
              <a:rect l="l" t="t" r="r" b="b"/>
              <a:pathLst>
                <a:path w="419100">
                  <a:moveTo>
                    <a:pt x="418592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969EA3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1775967" y="4794249"/>
              <a:ext cx="419100" cy="0"/>
            </a:xfrm>
            <a:custGeom>
              <a:avLst/>
              <a:gdLst/>
              <a:ahLst/>
              <a:cxnLst/>
              <a:rect l="l" t="t" r="r" b="b"/>
              <a:pathLst>
                <a:path w="419100">
                  <a:moveTo>
                    <a:pt x="418592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59666B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775969" y="4327720"/>
              <a:ext cx="645795" cy="19050"/>
            </a:xfrm>
            <a:custGeom>
              <a:avLst/>
              <a:gdLst/>
              <a:ahLst/>
              <a:cxnLst/>
              <a:rect l="l" t="t" r="r" b="b"/>
              <a:pathLst>
                <a:path w="645794" h="19050">
                  <a:moveTo>
                    <a:pt x="645198" y="19050"/>
                  </a:moveTo>
                  <a:lnTo>
                    <a:pt x="645198" y="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ABB3B5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63" name="object 63"/>
            <p:cNvSpPr/>
            <p:nvPr/>
          </p:nvSpPr>
          <p:spPr>
            <a:xfrm>
              <a:off x="2515358" y="4171660"/>
              <a:ext cx="403860" cy="1052195"/>
            </a:xfrm>
            <a:custGeom>
              <a:avLst/>
              <a:gdLst/>
              <a:ahLst/>
              <a:cxnLst/>
              <a:rect l="l" t="t" r="r" b="b"/>
              <a:pathLst>
                <a:path w="403860" h="1052195">
                  <a:moveTo>
                    <a:pt x="71640" y="0"/>
                  </a:moveTo>
                  <a:lnTo>
                    <a:pt x="54403" y="5644"/>
                  </a:lnTo>
                  <a:lnTo>
                    <a:pt x="35620" y="12149"/>
                  </a:lnTo>
                  <a:lnTo>
                    <a:pt x="16937" y="18932"/>
                  </a:lnTo>
                  <a:lnTo>
                    <a:pt x="0" y="25412"/>
                  </a:lnTo>
                  <a:lnTo>
                    <a:pt x="403364" y="1052093"/>
                  </a:lnTo>
                  <a:lnTo>
                    <a:pt x="71640" y="0"/>
                  </a:lnTo>
                  <a:close/>
                </a:path>
              </a:pathLst>
            </a:custGeom>
            <a:solidFill>
              <a:srgbClr val="D6D6D9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64" name="object 64"/>
            <p:cNvSpPr/>
            <p:nvPr/>
          </p:nvSpPr>
          <p:spPr>
            <a:xfrm>
              <a:off x="2394906" y="4197067"/>
              <a:ext cx="523875" cy="1026794"/>
            </a:xfrm>
            <a:custGeom>
              <a:avLst/>
              <a:gdLst/>
              <a:ahLst/>
              <a:cxnLst/>
              <a:rect l="l" t="t" r="r" b="b"/>
              <a:pathLst>
                <a:path w="523875" h="1026795">
                  <a:moveTo>
                    <a:pt x="120446" y="0"/>
                  </a:moveTo>
                  <a:lnTo>
                    <a:pt x="89495" y="12765"/>
                  </a:lnTo>
                  <a:lnTo>
                    <a:pt x="59342" y="26311"/>
                  </a:lnTo>
                  <a:lnTo>
                    <a:pt x="29630" y="40805"/>
                  </a:lnTo>
                  <a:lnTo>
                    <a:pt x="0" y="56413"/>
                  </a:lnTo>
                  <a:lnTo>
                    <a:pt x="523811" y="1026680"/>
                  </a:lnTo>
                  <a:lnTo>
                    <a:pt x="120446" y="0"/>
                  </a:lnTo>
                  <a:close/>
                </a:path>
              </a:pathLst>
            </a:custGeom>
            <a:solidFill>
              <a:srgbClr val="BFC4C7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65" name="object 65"/>
            <p:cNvSpPr/>
            <p:nvPr/>
          </p:nvSpPr>
          <p:spPr>
            <a:xfrm>
              <a:off x="2193202" y="4253480"/>
              <a:ext cx="725805" cy="970280"/>
            </a:xfrm>
            <a:custGeom>
              <a:avLst/>
              <a:gdLst/>
              <a:ahLst/>
              <a:cxnLst/>
              <a:rect l="l" t="t" r="r" b="b"/>
              <a:pathLst>
                <a:path w="725805" h="970279">
                  <a:moveTo>
                    <a:pt x="201701" y="0"/>
                  </a:moveTo>
                  <a:lnTo>
                    <a:pt x="156614" y="25705"/>
                  </a:lnTo>
                  <a:lnTo>
                    <a:pt x="115797" y="51455"/>
                  </a:lnTo>
                  <a:lnTo>
                    <a:pt x="77353" y="78587"/>
                  </a:lnTo>
                  <a:lnTo>
                    <a:pt x="39386" y="108436"/>
                  </a:lnTo>
                  <a:lnTo>
                    <a:pt x="0" y="142341"/>
                  </a:lnTo>
                  <a:lnTo>
                    <a:pt x="725525" y="970267"/>
                  </a:lnTo>
                  <a:lnTo>
                    <a:pt x="201701" y="0"/>
                  </a:lnTo>
                  <a:close/>
                </a:path>
              </a:pathLst>
            </a:custGeom>
            <a:solidFill>
              <a:srgbClr val="ABB3B5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66" name="object 66"/>
            <p:cNvSpPr/>
            <p:nvPr/>
          </p:nvSpPr>
          <p:spPr>
            <a:xfrm>
              <a:off x="1996944" y="4395828"/>
              <a:ext cx="922019" cy="828040"/>
            </a:xfrm>
            <a:custGeom>
              <a:avLst/>
              <a:gdLst/>
              <a:ahLst/>
              <a:cxnLst/>
              <a:rect l="l" t="t" r="r" b="b"/>
              <a:pathLst>
                <a:path w="922019" h="828039">
                  <a:moveTo>
                    <a:pt x="196265" y="0"/>
                  </a:moveTo>
                  <a:lnTo>
                    <a:pt x="158987" y="34878"/>
                  </a:lnTo>
                  <a:lnTo>
                    <a:pt x="123566" y="71269"/>
                  </a:lnTo>
                  <a:lnTo>
                    <a:pt x="89979" y="109199"/>
                  </a:lnTo>
                  <a:lnTo>
                    <a:pt x="58204" y="148694"/>
                  </a:lnTo>
                  <a:lnTo>
                    <a:pt x="28218" y="189781"/>
                  </a:lnTo>
                  <a:lnTo>
                    <a:pt x="0" y="232486"/>
                  </a:lnTo>
                  <a:lnTo>
                    <a:pt x="921778" y="827925"/>
                  </a:lnTo>
                  <a:lnTo>
                    <a:pt x="196265" y="0"/>
                  </a:lnTo>
                  <a:close/>
                </a:path>
              </a:pathLst>
            </a:custGeom>
            <a:solidFill>
              <a:srgbClr val="969EA3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1857536" y="4628314"/>
              <a:ext cx="1061720" cy="595630"/>
            </a:xfrm>
            <a:custGeom>
              <a:avLst/>
              <a:gdLst/>
              <a:ahLst/>
              <a:cxnLst/>
              <a:rect l="l" t="t" r="r" b="b"/>
              <a:pathLst>
                <a:path w="1061720" h="595629">
                  <a:moveTo>
                    <a:pt x="139407" y="0"/>
                  </a:moveTo>
                  <a:lnTo>
                    <a:pt x="112130" y="45598"/>
                  </a:lnTo>
                  <a:lnTo>
                    <a:pt x="87548" y="91336"/>
                  </a:lnTo>
                  <a:lnTo>
                    <a:pt x="65516" y="137563"/>
                  </a:lnTo>
                  <a:lnTo>
                    <a:pt x="45890" y="184624"/>
                  </a:lnTo>
                  <a:lnTo>
                    <a:pt x="28525" y="232867"/>
                  </a:lnTo>
                  <a:lnTo>
                    <a:pt x="13276" y="282640"/>
                  </a:lnTo>
                  <a:lnTo>
                    <a:pt x="0" y="334289"/>
                  </a:lnTo>
                  <a:lnTo>
                    <a:pt x="1061186" y="595439"/>
                  </a:lnTo>
                  <a:lnTo>
                    <a:pt x="139407" y="0"/>
                  </a:lnTo>
                  <a:close/>
                </a:path>
              </a:pathLst>
            </a:custGeom>
            <a:solidFill>
              <a:srgbClr val="59666B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826694" y="4962603"/>
              <a:ext cx="1092200" cy="551815"/>
            </a:xfrm>
            <a:custGeom>
              <a:avLst/>
              <a:gdLst/>
              <a:ahLst/>
              <a:cxnLst/>
              <a:rect l="l" t="t" r="r" b="b"/>
              <a:pathLst>
                <a:path w="1092200" h="551814">
                  <a:moveTo>
                    <a:pt x="30842" y="0"/>
                  </a:moveTo>
                  <a:lnTo>
                    <a:pt x="19883" y="51498"/>
                  </a:lnTo>
                  <a:lnTo>
                    <a:pt x="11316" y="102259"/>
                  </a:lnTo>
                  <a:lnTo>
                    <a:pt x="5144" y="152439"/>
                  </a:lnTo>
                  <a:lnTo>
                    <a:pt x="1371" y="202194"/>
                  </a:lnTo>
                  <a:lnTo>
                    <a:pt x="0" y="251681"/>
                  </a:lnTo>
                  <a:lnTo>
                    <a:pt x="1034" y="301055"/>
                  </a:lnTo>
                  <a:lnTo>
                    <a:pt x="4476" y="350474"/>
                  </a:lnTo>
                  <a:lnTo>
                    <a:pt x="10331" y="400094"/>
                  </a:lnTo>
                  <a:lnTo>
                    <a:pt x="18600" y="450072"/>
                  </a:lnTo>
                  <a:lnTo>
                    <a:pt x="29289" y="500564"/>
                  </a:lnTo>
                  <a:lnTo>
                    <a:pt x="42399" y="551726"/>
                  </a:lnTo>
                  <a:lnTo>
                    <a:pt x="1092028" y="261150"/>
                  </a:lnTo>
                  <a:lnTo>
                    <a:pt x="30842" y="0"/>
                  </a:lnTo>
                  <a:close/>
                </a:path>
              </a:pathLst>
            </a:custGeom>
            <a:solidFill>
              <a:srgbClr val="2E3D45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869093" y="5223753"/>
              <a:ext cx="1049655" cy="835660"/>
            </a:xfrm>
            <a:custGeom>
              <a:avLst/>
              <a:gdLst/>
              <a:ahLst/>
              <a:cxnLst/>
              <a:rect l="l" t="t" r="r" b="b"/>
              <a:pathLst>
                <a:path w="1049655" h="835660">
                  <a:moveTo>
                    <a:pt x="1049629" y="0"/>
                  </a:moveTo>
                  <a:lnTo>
                    <a:pt x="0" y="290575"/>
                  </a:lnTo>
                  <a:lnTo>
                    <a:pt x="15101" y="341030"/>
                  </a:lnTo>
                  <a:lnTo>
                    <a:pt x="31917" y="389764"/>
                  </a:lnTo>
                  <a:lnTo>
                    <a:pt x="50498" y="436858"/>
                  </a:lnTo>
                  <a:lnTo>
                    <a:pt x="70895" y="482393"/>
                  </a:lnTo>
                  <a:lnTo>
                    <a:pt x="93159" y="526448"/>
                  </a:lnTo>
                  <a:lnTo>
                    <a:pt x="117340" y="569104"/>
                  </a:lnTo>
                  <a:lnTo>
                    <a:pt x="143489" y="610440"/>
                  </a:lnTo>
                  <a:lnTo>
                    <a:pt x="171656" y="650538"/>
                  </a:lnTo>
                  <a:lnTo>
                    <a:pt x="201893" y="689478"/>
                  </a:lnTo>
                  <a:lnTo>
                    <a:pt x="234251" y="727339"/>
                  </a:lnTo>
                  <a:lnTo>
                    <a:pt x="268779" y="764201"/>
                  </a:lnTo>
                  <a:lnTo>
                    <a:pt x="305529" y="800146"/>
                  </a:lnTo>
                  <a:lnTo>
                    <a:pt x="344550" y="835253"/>
                  </a:lnTo>
                  <a:lnTo>
                    <a:pt x="1049629" y="0"/>
                  </a:lnTo>
                  <a:close/>
                </a:path>
              </a:pathLst>
            </a:custGeom>
            <a:solidFill>
              <a:srgbClr val="82D6F0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70" name="object 70"/>
            <p:cNvSpPr/>
            <p:nvPr/>
          </p:nvSpPr>
          <p:spPr>
            <a:xfrm>
              <a:off x="2213644" y="5223753"/>
              <a:ext cx="705485" cy="1099820"/>
            </a:xfrm>
            <a:custGeom>
              <a:avLst/>
              <a:gdLst/>
              <a:ahLst/>
              <a:cxnLst/>
              <a:rect l="l" t="t" r="r" b="b"/>
              <a:pathLst>
                <a:path w="705485" h="1099820">
                  <a:moveTo>
                    <a:pt x="705078" y="0"/>
                  </a:moveTo>
                  <a:lnTo>
                    <a:pt x="0" y="835253"/>
                  </a:lnTo>
                  <a:lnTo>
                    <a:pt x="41196" y="869455"/>
                  </a:lnTo>
                  <a:lnTo>
                    <a:pt x="82750" y="901150"/>
                  </a:lnTo>
                  <a:lnTo>
                    <a:pt x="124754" y="930375"/>
                  </a:lnTo>
                  <a:lnTo>
                    <a:pt x="167298" y="957168"/>
                  </a:lnTo>
                  <a:lnTo>
                    <a:pt x="210474" y="981566"/>
                  </a:lnTo>
                  <a:lnTo>
                    <a:pt x="254373" y="1003606"/>
                  </a:lnTo>
                  <a:lnTo>
                    <a:pt x="299086" y="1023327"/>
                  </a:lnTo>
                  <a:lnTo>
                    <a:pt x="344704" y="1040766"/>
                  </a:lnTo>
                  <a:lnTo>
                    <a:pt x="391319" y="1055961"/>
                  </a:lnTo>
                  <a:lnTo>
                    <a:pt x="439022" y="1068948"/>
                  </a:lnTo>
                  <a:lnTo>
                    <a:pt x="487903" y="1079766"/>
                  </a:lnTo>
                  <a:lnTo>
                    <a:pt x="538054" y="1088452"/>
                  </a:lnTo>
                  <a:lnTo>
                    <a:pt x="589566" y="1095043"/>
                  </a:lnTo>
                  <a:lnTo>
                    <a:pt x="642531" y="1099578"/>
                  </a:lnTo>
                  <a:lnTo>
                    <a:pt x="705078" y="0"/>
                  </a:lnTo>
                  <a:close/>
                </a:path>
              </a:pathLst>
            </a:custGeom>
            <a:solidFill>
              <a:srgbClr val="94A8E5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71" name="object 71"/>
            <p:cNvSpPr/>
            <p:nvPr/>
          </p:nvSpPr>
          <p:spPr>
            <a:xfrm>
              <a:off x="2856175" y="5223753"/>
              <a:ext cx="683895" cy="1102360"/>
            </a:xfrm>
            <a:custGeom>
              <a:avLst/>
              <a:gdLst/>
              <a:ahLst/>
              <a:cxnLst/>
              <a:rect l="l" t="t" r="r" b="b"/>
              <a:pathLst>
                <a:path w="683895" h="1102360">
                  <a:moveTo>
                    <a:pt x="62547" y="0"/>
                  </a:moveTo>
                  <a:lnTo>
                    <a:pt x="0" y="1099578"/>
                  </a:lnTo>
                  <a:lnTo>
                    <a:pt x="49818" y="1101808"/>
                  </a:lnTo>
                  <a:lnTo>
                    <a:pt x="98994" y="1101926"/>
                  </a:lnTo>
                  <a:lnTo>
                    <a:pt x="147536" y="1099931"/>
                  </a:lnTo>
                  <a:lnTo>
                    <a:pt x="195451" y="1095821"/>
                  </a:lnTo>
                  <a:lnTo>
                    <a:pt x="242748" y="1089593"/>
                  </a:lnTo>
                  <a:lnTo>
                    <a:pt x="289435" y="1081246"/>
                  </a:lnTo>
                  <a:lnTo>
                    <a:pt x="335519" y="1070776"/>
                  </a:lnTo>
                  <a:lnTo>
                    <a:pt x="381009" y="1058183"/>
                  </a:lnTo>
                  <a:lnTo>
                    <a:pt x="425912" y="1043463"/>
                  </a:lnTo>
                  <a:lnTo>
                    <a:pt x="470237" y="1026615"/>
                  </a:lnTo>
                  <a:lnTo>
                    <a:pt x="513992" y="1007637"/>
                  </a:lnTo>
                  <a:lnTo>
                    <a:pt x="557183" y="986525"/>
                  </a:lnTo>
                  <a:lnTo>
                    <a:pt x="599820" y="963279"/>
                  </a:lnTo>
                  <a:lnTo>
                    <a:pt x="641911" y="937896"/>
                  </a:lnTo>
                  <a:lnTo>
                    <a:pt x="683463" y="910374"/>
                  </a:lnTo>
                  <a:lnTo>
                    <a:pt x="62547" y="0"/>
                  </a:lnTo>
                  <a:close/>
                </a:path>
              </a:pathLst>
            </a:custGeom>
            <a:solidFill>
              <a:srgbClr val="617DD9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72" name="object 72"/>
            <p:cNvSpPr/>
            <p:nvPr/>
          </p:nvSpPr>
          <p:spPr>
            <a:xfrm>
              <a:off x="2918722" y="5223753"/>
              <a:ext cx="986155" cy="910590"/>
            </a:xfrm>
            <a:custGeom>
              <a:avLst/>
              <a:gdLst/>
              <a:ahLst/>
              <a:cxnLst/>
              <a:rect l="l" t="t" r="r" b="b"/>
              <a:pathLst>
                <a:path w="986154" h="910589">
                  <a:moveTo>
                    <a:pt x="0" y="0"/>
                  </a:moveTo>
                  <a:lnTo>
                    <a:pt x="620915" y="910374"/>
                  </a:lnTo>
                  <a:lnTo>
                    <a:pt x="665484" y="878166"/>
                  </a:lnTo>
                  <a:lnTo>
                    <a:pt x="707240" y="845173"/>
                  </a:lnTo>
                  <a:lnTo>
                    <a:pt x="746360" y="811184"/>
                  </a:lnTo>
                  <a:lnTo>
                    <a:pt x="783024" y="775987"/>
                  </a:lnTo>
                  <a:lnTo>
                    <a:pt x="817411" y="739371"/>
                  </a:lnTo>
                  <a:lnTo>
                    <a:pt x="849697" y="701123"/>
                  </a:lnTo>
                  <a:lnTo>
                    <a:pt x="880063" y="661033"/>
                  </a:lnTo>
                  <a:lnTo>
                    <a:pt x="908687" y="618889"/>
                  </a:lnTo>
                  <a:lnTo>
                    <a:pt x="935746" y="574479"/>
                  </a:lnTo>
                  <a:lnTo>
                    <a:pt x="961421" y="527591"/>
                  </a:lnTo>
                  <a:lnTo>
                    <a:pt x="985888" y="4780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B0E0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73" name="object 73"/>
            <p:cNvSpPr/>
            <p:nvPr/>
          </p:nvSpPr>
          <p:spPr>
            <a:xfrm>
              <a:off x="2918722" y="5083926"/>
              <a:ext cx="1091565" cy="617855"/>
            </a:xfrm>
            <a:custGeom>
              <a:avLst/>
              <a:gdLst/>
              <a:ahLst/>
              <a:cxnLst/>
              <a:rect l="l" t="t" r="r" b="b"/>
              <a:pathLst>
                <a:path w="1091564" h="617854">
                  <a:moveTo>
                    <a:pt x="1080516" y="0"/>
                  </a:moveTo>
                  <a:lnTo>
                    <a:pt x="0" y="139826"/>
                  </a:lnTo>
                  <a:lnTo>
                    <a:pt x="985888" y="617842"/>
                  </a:lnTo>
                  <a:lnTo>
                    <a:pt x="1006168" y="572183"/>
                  </a:lnTo>
                  <a:lnTo>
                    <a:pt x="1024268" y="526298"/>
                  </a:lnTo>
                  <a:lnTo>
                    <a:pt x="1040191" y="480162"/>
                  </a:lnTo>
                  <a:lnTo>
                    <a:pt x="1053942" y="433754"/>
                  </a:lnTo>
                  <a:lnTo>
                    <a:pt x="1065523" y="387050"/>
                  </a:lnTo>
                  <a:lnTo>
                    <a:pt x="1074939" y="340027"/>
                  </a:lnTo>
                  <a:lnTo>
                    <a:pt x="1082193" y="292662"/>
                  </a:lnTo>
                  <a:lnTo>
                    <a:pt x="1087288" y="244931"/>
                  </a:lnTo>
                  <a:lnTo>
                    <a:pt x="1090229" y="196813"/>
                  </a:lnTo>
                  <a:lnTo>
                    <a:pt x="1091018" y="148284"/>
                  </a:lnTo>
                  <a:lnTo>
                    <a:pt x="1089660" y="99321"/>
                  </a:lnTo>
                  <a:lnTo>
                    <a:pt x="1086158" y="49900"/>
                  </a:lnTo>
                  <a:lnTo>
                    <a:pt x="1080516" y="0"/>
                  </a:lnTo>
                  <a:close/>
                </a:path>
              </a:pathLst>
            </a:custGeom>
            <a:solidFill>
              <a:srgbClr val="29F5B0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74" name="object 74"/>
            <p:cNvSpPr/>
            <p:nvPr/>
          </p:nvSpPr>
          <p:spPr>
            <a:xfrm>
              <a:off x="2918722" y="4525977"/>
              <a:ext cx="1080770" cy="697865"/>
            </a:xfrm>
            <a:custGeom>
              <a:avLst/>
              <a:gdLst/>
              <a:ahLst/>
              <a:cxnLst/>
              <a:rect l="l" t="t" r="r" b="b"/>
              <a:pathLst>
                <a:path w="1080770" h="697864">
                  <a:moveTo>
                    <a:pt x="838796" y="0"/>
                  </a:moveTo>
                  <a:lnTo>
                    <a:pt x="0" y="697776"/>
                  </a:lnTo>
                  <a:lnTo>
                    <a:pt x="1080516" y="557949"/>
                  </a:lnTo>
                  <a:lnTo>
                    <a:pt x="1072292" y="504558"/>
                  </a:lnTo>
                  <a:lnTo>
                    <a:pt x="1062126" y="452939"/>
                  </a:lnTo>
                  <a:lnTo>
                    <a:pt x="1049950" y="402936"/>
                  </a:lnTo>
                  <a:lnTo>
                    <a:pt x="1035695" y="354393"/>
                  </a:lnTo>
                  <a:lnTo>
                    <a:pt x="1019296" y="307155"/>
                  </a:lnTo>
                  <a:lnTo>
                    <a:pt x="1000685" y="261067"/>
                  </a:lnTo>
                  <a:lnTo>
                    <a:pt x="979794" y="215974"/>
                  </a:lnTo>
                  <a:lnTo>
                    <a:pt x="956557" y="171721"/>
                  </a:lnTo>
                  <a:lnTo>
                    <a:pt x="930906" y="128152"/>
                  </a:lnTo>
                  <a:lnTo>
                    <a:pt x="902773" y="85112"/>
                  </a:lnTo>
                  <a:lnTo>
                    <a:pt x="872093" y="42447"/>
                  </a:lnTo>
                  <a:lnTo>
                    <a:pt x="838796" y="0"/>
                  </a:lnTo>
                  <a:close/>
                </a:path>
              </a:pathLst>
            </a:custGeom>
            <a:solidFill>
              <a:srgbClr val="2B54CC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75" name="object 75"/>
            <p:cNvSpPr/>
            <p:nvPr/>
          </p:nvSpPr>
          <p:spPr>
            <a:xfrm>
              <a:off x="2586998" y="4118924"/>
              <a:ext cx="1170940" cy="1104900"/>
            </a:xfrm>
            <a:custGeom>
              <a:avLst/>
              <a:gdLst/>
              <a:ahLst/>
              <a:cxnLst/>
              <a:rect l="l" t="t" r="r" b="b"/>
              <a:pathLst>
                <a:path w="1170939" h="1104900">
                  <a:moveTo>
                    <a:pt x="337238" y="0"/>
                  </a:moveTo>
                  <a:lnTo>
                    <a:pt x="289474" y="1023"/>
                  </a:lnTo>
                  <a:lnTo>
                    <a:pt x="241490" y="4192"/>
                  </a:lnTo>
                  <a:lnTo>
                    <a:pt x="193336" y="9521"/>
                  </a:lnTo>
                  <a:lnTo>
                    <a:pt x="145060" y="17025"/>
                  </a:lnTo>
                  <a:lnTo>
                    <a:pt x="96713" y="26719"/>
                  </a:lnTo>
                  <a:lnTo>
                    <a:pt x="48343" y="38617"/>
                  </a:lnTo>
                  <a:lnTo>
                    <a:pt x="0" y="52735"/>
                  </a:lnTo>
                  <a:lnTo>
                    <a:pt x="331724" y="1104829"/>
                  </a:lnTo>
                  <a:lnTo>
                    <a:pt x="1170520" y="407052"/>
                  </a:lnTo>
                  <a:lnTo>
                    <a:pt x="1137495" y="368303"/>
                  </a:lnTo>
                  <a:lnTo>
                    <a:pt x="1103265" y="331401"/>
                  </a:lnTo>
                  <a:lnTo>
                    <a:pt x="1067880" y="296361"/>
                  </a:lnTo>
                  <a:lnTo>
                    <a:pt x="1031387" y="263198"/>
                  </a:lnTo>
                  <a:lnTo>
                    <a:pt x="993838" y="231926"/>
                  </a:lnTo>
                  <a:lnTo>
                    <a:pt x="955281" y="202561"/>
                  </a:lnTo>
                  <a:lnTo>
                    <a:pt x="915765" y="175118"/>
                  </a:lnTo>
                  <a:lnTo>
                    <a:pt x="875340" y="149611"/>
                  </a:lnTo>
                  <a:lnTo>
                    <a:pt x="834055" y="126056"/>
                  </a:lnTo>
                  <a:lnTo>
                    <a:pt x="791958" y="104466"/>
                  </a:lnTo>
                  <a:lnTo>
                    <a:pt x="749101" y="84858"/>
                  </a:lnTo>
                  <a:lnTo>
                    <a:pt x="705531" y="67246"/>
                  </a:lnTo>
                  <a:lnTo>
                    <a:pt x="661297" y="51646"/>
                  </a:lnTo>
                  <a:lnTo>
                    <a:pt x="616450" y="38071"/>
                  </a:lnTo>
                  <a:lnTo>
                    <a:pt x="571039" y="26536"/>
                  </a:lnTo>
                  <a:lnTo>
                    <a:pt x="525112" y="17058"/>
                  </a:lnTo>
                  <a:lnTo>
                    <a:pt x="478720" y="9650"/>
                  </a:lnTo>
                  <a:lnTo>
                    <a:pt x="431910" y="4328"/>
                  </a:lnTo>
                  <a:lnTo>
                    <a:pt x="384733" y="1106"/>
                  </a:lnTo>
                  <a:lnTo>
                    <a:pt x="337238" y="0"/>
                  </a:lnTo>
                  <a:close/>
                </a:path>
              </a:pathLst>
            </a:custGeom>
            <a:solidFill>
              <a:srgbClr val="382E8C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2326789" y="5718361"/>
            <a:ext cx="2626659" cy="10541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Source:</a:t>
            </a:r>
            <a:r>
              <a:rPr sz="620" spc="75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2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Global</a:t>
            </a:r>
            <a:r>
              <a:rPr sz="620" spc="8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2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mobile</a:t>
            </a:r>
            <a:r>
              <a:rPr sz="620" spc="8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2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Suppliers</a:t>
            </a:r>
            <a:r>
              <a:rPr sz="620" spc="8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2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Association</a:t>
            </a:r>
            <a:r>
              <a:rPr sz="620" spc="80" dirty="0">
                <a:solidFill>
                  <a:srgbClr val="2C54C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20" u="sng" dirty="0">
                <a:solidFill>
                  <a:srgbClr val="2C54CD"/>
                </a:solidFill>
                <a:uFill>
                  <a:solidFill>
                    <a:srgbClr val="2C54CD"/>
                  </a:solidFill>
                </a:uFill>
                <a:latin typeface="Tahoma" panose="020B0604030504040204"/>
                <a:cs typeface="Tahoma" panose="020B0604030504040204"/>
                <a:hlinkClick r:id="rId3"/>
              </a:rPr>
              <a:t>GSA</a:t>
            </a:r>
            <a:r>
              <a:rPr sz="620" u="sng" spc="80" dirty="0">
                <a:solidFill>
                  <a:srgbClr val="2C54CD"/>
                </a:solidFill>
                <a:uFill>
                  <a:solidFill>
                    <a:srgbClr val="2C54CD"/>
                  </a:solidFill>
                </a:uFill>
                <a:latin typeface="Tahoma" panose="020B0604030504040204"/>
                <a:cs typeface="Tahoma" panose="020B0604030504040204"/>
                <a:hlinkClick r:id="rId3"/>
              </a:rPr>
              <a:t> </a:t>
            </a:r>
            <a:r>
              <a:rPr sz="620" u="sng" dirty="0">
                <a:solidFill>
                  <a:srgbClr val="2C54CD"/>
                </a:solidFill>
                <a:uFill>
                  <a:solidFill>
                    <a:srgbClr val="2C54CD"/>
                  </a:solidFill>
                </a:uFill>
                <a:latin typeface="Tahoma" panose="020B0604030504040204"/>
                <a:cs typeface="Tahoma" panose="020B0604030504040204"/>
                <a:hlinkClick r:id="rId3"/>
              </a:rPr>
              <a:t>2024</a:t>
            </a:r>
            <a:r>
              <a:rPr sz="620" u="sng" spc="80" dirty="0">
                <a:solidFill>
                  <a:srgbClr val="2C54CD"/>
                </a:solidFill>
                <a:uFill>
                  <a:solidFill>
                    <a:srgbClr val="2C54CD"/>
                  </a:solidFill>
                </a:uFill>
                <a:latin typeface="Tahoma" panose="020B0604030504040204"/>
                <a:cs typeface="Tahoma" panose="020B0604030504040204"/>
                <a:hlinkClick r:id="rId3"/>
              </a:rPr>
              <a:t> </a:t>
            </a:r>
            <a:r>
              <a:rPr sz="620" u="sng" spc="60" dirty="0">
                <a:solidFill>
                  <a:srgbClr val="2C54CD"/>
                </a:solidFill>
                <a:uFill>
                  <a:solidFill>
                    <a:srgbClr val="2C54CD"/>
                  </a:solidFill>
                </a:uFill>
                <a:latin typeface="Tahoma" panose="020B0604030504040204"/>
                <a:cs typeface="Tahoma" panose="020B0604030504040204"/>
                <a:hlinkClick r:id="rId3"/>
              </a:rPr>
              <a:t>a</a:t>
            </a:r>
            <a:r>
              <a:rPr sz="620" u="sng" spc="75" dirty="0">
                <a:solidFill>
                  <a:srgbClr val="2C54CD"/>
                </a:solidFill>
                <a:uFill>
                  <a:solidFill>
                    <a:srgbClr val="2C54CD"/>
                  </a:solidFill>
                </a:uFill>
                <a:latin typeface="Tahoma" panose="020B0604030504040204"/>
                <a:cs typeface="Tahoma" panose="020B0604030504040204"/>
                <a:hlinkClick r:id="rId3"/>
              </a:rPr>
              <a:t> </a:t>
            </a:r>
            <a:r>
              <a:rPr sz="620" u="sng" dirty="0">
                <a:solidFill>
                  <a:srgbClr val="2C54CD"/>
                </a:solidFill>
                <a:uFill>
                  <a:solidFill>
                    <a:srgbClr val="2C54CD"/>
                  </a:solidFill>
                </a:uFill>
                <a:latin typeface="Tahoma" panose="020B0604030504040204"/>
                <a:cs typeface="Tahoma" panose="020B0604030504040204"/>
                <a:hlinkClick r:id="rId3"/>
              </a:rPr>
              <a:t>Year</a:t>
            </a:r>
            <a:r>
              <a:rPr sz="620" u="sng" spc="80" dirty="0">
                <a:solidFill>
                  <a:srgbClr val="2C54CD"/>
                </a:solidFill>
                <a:uFill>
                  <a:solidFill>
                    <a:srgbClr val="2C54CD"/>
                  </a:solidFill>
                </a:uFill>
                <a:latin typeface="Tahoma" panose="020B0604030504040204"/>
                <a:cs typeface="Tahoma" panose="020B0604030504040204"/>
                <a:hlinkClick r:id="rId3"/>
              </a:rPr>
              <a:t> </a:t>
            </a:r>
            <a:r>
              <a:rPr sz="620" u="sng" dirty="0">
                <a:solidFill>
                  <a:srgbClr val="2C54CD"/>
                </a:solidFill>
                <a:uFill>
                  <a:solidFill>
                    <a:srgbClr val="2C54CD"/>
                  </a:solidFill>
                </a:uFill>
                <a:latin typeface="Tahoma" panose="020B0604030504040204"/>
                <a:cs typeface="Tahoma" panose="020B0604030504040204"/>
                <a:hlinkClick r:id="rId3"/>
              </a:rPr>
              <a:t>in</a:t>
            </a:r>
            <a:r>
              <a:rPr sz="620" u="sng" spc="80" dirty="0">
                <a:solidFill>
                  <a:srgbClr val="2C54CD"/>
                </a:solidFill>
                <a:uFill>
                  <a:solidFill>
                    <a:srgbClr val="2C54CD"/>
                  </a:solidFill>
                </a:uFill>
                <a:latin typeface="Tahoma" panose="020B0604030504040204"/>
                <a:cs typeface="Tahoma" panose="020B0604030504040204"/>
                <a:hlinkClick r:id="rId3"/>
              </a:rPr>
              <a:t> </a:t>
            </a:r>
            <a:r>
              <a:rPr sz="620" u="sng" spc="-10" dirty="0">
                <a:solidFill>
                  <a:srgbClr val="2C54CD"/>
                </a:solidFill>
                <a:uFill>
                  <a:solidFill>
                    <a:srgbClr val="2C54CD"/>
                  </a:solidFill>
                </a:uFill>
                <a:latin typeface="Tahoma" panose="020B0604030504040204"/>
                <a:cs typeface="Tahoma" panose="020B0604030504040204"/>
                <a:hlinkClick r:id="rId3"/>
              </a:rPr>
              <a:t>Review</a:t>
            </a:r>
            <a:endParaRPr sz="62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62771" y="605119"/>
            <a:ext cx="188249" cy="18829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923290" y="671830"/>
            <a:ext cx="10425430" cy="5866765"/>
          </a:xfrm>
          <a:custGeom>
            <a:avLst/>
            <a:gdLst/>
            <a:ahLst/>
            <a:cxnLst/>
            <a:rect l="l" t="t" r="r" b="b"/>
            <a:pathLst>
              <a:path w="5867400" h="3052445">
                <a:moveTo>
                  <a:pt x="5727687" y="0"/>
                </a:moveTo>
                <a:lnTo>
                  <a:pt x="139725" y="0"/>
                </a:lnTo>
                <a:lnTo>
                  <a:pt x="95562" y="7123"/>
                </a:lnTo>
                <a:lnTo>
                  <a:pt x="57206" y="26958"/>
                </a:lnTo>
                <a:lnTo>
                  <a:pt x="26959" y="57203"/>
                </a:lnTo>
                <a:lnTo>
                  <a:pt x="7123" y="95556"/>
                </a:lnTo>
                <a:lnTo>
                  <a:pt x="0" y="139712"/>
                </a:lnTo>
                <a:lnTo>
                  <a:pt x="0" y="2912338"/>
                </a:lnTo>
                <a:lnTo>
                  <a:pt x="7123" y="2956501"/>
                </a:lnTo>
                <a:lnTo>
                  <a:pt x="26959" y="2994857"/>
                </a:lnTo>
                <a:lnTo>
                  <a:pt x="57206" y="3025104"/>
                </a:lnTo>
                <a:lnTo>
                  <a:pt x="95562" y="3044940"/>
                </a:lnTo>
                <a:lnTo>
                  <a:pt x="139725" y="3052064"/>
                </a:lnTo>
                <a:lnTo>
                  <a:pt x="5727687" y="3052064"/>
                </a:lnTo>
                <a:lnTo>
                  <a:pt x="5771848" y="3044940"/>
                </a:lnTo>
                <a:lnTo>
                  <a:pt x="5810201" y="3025104"/>
                </a:lnTo>
                <a:lnTo>
                  <a:pt x="5840444" y="2994857"/>
                </a:lnTo>
                <a:lnTo>
                  <a:pt x="5860277" y="2956501"/>
                </a:lnTo>
                <a:lnTo>
                  <a:pt x="5867400" y="2912338"/>
                </a:lnTo>
                <a:lnTo>
                  <a:pt x="5867400" y="139712"/>
                </a:lnTo>
                <a:lnTo>
                  <a:pt x="5860277" y="95556"/>
                </a:lnTo>
                <a:lnTo>
                  <a:pt x="5840444" y="57203"/>
                </a:lnTo>
                <a:lnTo>
                  <a:pt x="5810201" y="26958"/>
                </a:lnTo>
                <a:lnTo>
                  <a:pt x="5771848" y="7123"/>
                </a:lnTo>
                <a:lnTo>
                  <a:pt x="5727687" y="0"/>
                </a:lnTo>
                <a:close/>
              </a:path>
            </a:pathLst>
          </a:custGeom>
          <a:solidFill>
            <a:srgbClr val="39308C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grpSp>
        <p:nvGrpSpPr>
          <p:cNvPr id="10" name="object 10"/>
          <p:cNvGrpSpPr/>
          <p:nvPr/>
        </p:nvGrpSpPr>
        <p:grpSpPr>
          <a:xfrm>
            <a:off x="5009028" y="3508791"/>
            <a:ext cx="3017744" cy="2136962"/>
            <a:chOff x="3797298" y="3976630"/>
            <a:chExt cx="3420110" cy="242189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8505" y="5641857"/>
              <a:ext cx="242036" cy="1261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97382" y="3995315"/>
              <a:ext cx="279839" cy="17193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097382" y="3976630"/>
              <a:ext cx="280670" cy="162560"/>
            </a:xfrm>
            <a:custGeom>
              <a:avLst/>
              <a:gdLst/>
              <a:ahLst/>
              <a:cxnLst/>
              <a:rect l="l" t="t" r="r" b="b"/>
              <a:pathLst>
                <a:path w="280670" h="162560">
                  <a:moveTo>
                    <a:pt x="196788" y="0"/>
                  </a:moveTo>
                  <a:lnTo>
                    <a:pt x="187934" y="205"/>
                  </a:lnTo>
                  <a:lnTo>
                    <a:pt x="0" y="121591"/>
                  </a:lnTo>
                  <a:lnTo>
                    <a:pt x="69583" y="162028"/>
                  </a:lnTo>
                  <a:lnTo>
                    <a:pt x="279768" y="53570"/>
                  </a:lnTo>
                  <a:lnTo>
                    <a:pt x="280225" y="48598"/>
                  </a:lnTo>
                  <a:lnTo>
                    <a:pt x="278796" y="39284"/>
                  </a:lnTo>
                  <a:lnTo>
                    <a:pt x="236346" y="5532"/>
                  </a:lnTo>
                  <a:lnTo>
                    <a:pt x="196788" y="0"/>
                  </a:lnTo>
                  <a:close/>
                </a:path>
              </a:pathLst>
            </a:custGeom>
            <a:solidFill>
              <a:srgbClr val="333D47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6434" y="3978749"/>
              <a:ext cx="202114" cy="13749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4418" y="5646888"/>
              <a:ext cx="129941" cy="8076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943422" y="5437968"/>
              <a:ext cx="52705" cy="257810"/>
            </a:xfrm>
            <a:custGeom>
              <a:avLst/>
              <a:gdLst/>
              <a:ahLst/>
              <a:cxnLst/>
              <a:rect l="l" t="t" r="r" b="b"/>
              <a:pathLst>
                <a:path w="52704" h="257810">
                  <a:moveTo>
                    <a:pt x="25768" y="0"/>
                  </a:moveTo>
                  <a:lnTo>
                    <a:pt x="15516" y="1203"/>
                  </a:lnTo>
                  <a:lnTo>
                    <a:pt x="7781" y="4408"/>
                  </a:lnTo>
                  <a:lnTo>
                    <a:pt x="2833" y="9006"/>
                  </a:lnTo>
                  <a:lnTo>
                    <a:pt x="939" y="14389"/>
                  </a:lnTo>
                  <a:lnTo>
                    <a:pt x="622" y="14287"/>
                  </a:lnTo>
                  <a:lnTo>
                    <a:pt x="0" y="241846"/>
                  </a:lnTo>
                  <a:lnTo>
                    <a:pt x="304" y="241846"/>
                  </a:lnTo>
                  <a:lnTo>
                    <a:pt x="1872" y="248027"/>
                  </a:lnTo>
                  <a:lnTo>
                    <a:pt x="7361" y="252834"/>
                  </a:lnTo>
                  <a:lnTo>
                    <a:pt x="14833" y="255951"/>
                  </a:lnTo>
                  <a:lnTo>
                    <a:pt x="24942" y="257581"/>
                  </a:lnTo>
                  <a:lnTo>
                    <a:pt x="30238" y="257555"/>
                  </a:lnTo>
                  <a:lnTo>
                    <a:pt x="34150" y="256438"/>
                  </a:lnTo>
                  <a:lnTo>
                    <a:pt x="45021" y="254571"/>
                  </a:lnTo>
                  <a:lnTo>
                    <a:pt x="52158" y="248678"/>
                  </a:lnTo>
                  <a:lnTo>
                    <a:pt x="51231" y="241846"/>
                  </a:lnTo>
                  <a:lnTo>
                    <a:pt x="51549" y="16141"/>
                  </a:lnTo>
                  <a:lnTo>
                    <a:pt x="51231" y="16459"/>
                  </a:lnTo>
                  <a:lnTo>
                    <a:pt x="50488" y="10745"/>
                  </a:lnTo>
                  <a:lnTo>
                    <a:pt x="45993" y="5672"/>
                  </a:lnTo>
                  <a:lnTo>
                    <a:pt x="37830" y="1877"/>
                  </a:lnTo>
                  <a:lnTo>
                    <a:pt x="25768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944043" y="5437965"/>
              <a:ext cx="50800" cy="29845"/>
            </a:xfrm>
            <a:custGeom>
              <a:avLst/>
              <a:gdLst/>
              <a:ahLst/>
              <a:cxnLst/>
              <a:rect l="l" t="t" r="r" b="b"/>
              <a:pathLst>
                <a:path w="50800" h="29845">
                  <a:moveTo>
                    <a:pt x="25463" y="0"/>
                  </a:moveTo>
                  <a:lnTo>
                    <a:pt x="11363" y="2232"/>
                  </a:lnTo>
                  <a:lnTo>
                    <a:pt x="3814" y="7143"/>
                  </a:lnTo>
                  <a:lnTo>
                    <a:pt x="644" y="12055"/>
                  </a:lnTo>
                  <a:lnTo>
                    <a:pt x="0" y="14287"/>
                  </a:lnTo>
                  <a:lnTo>
                    <a:pt x="0" y="16154"/>
                  </a:lnTo>
                  <a:lnTo>
                    <a:pt x="25144" y="29340"/>
                  </a:lnTo>
                  <a:lnTo>
                    <a:pt x="34917" y="28284"/>
                  </a:lnTo>
                  <a:lnTo>
                    <a:pt x="43472" y="25158"/>
                  </a:lnTo>
                  <a:lnTo>
                    <a:pt x="50395" y="17866"/>
                  </a:lnTo>
                  <a:lnTo>
                    <a:pt x="49488" y="9902"/>
                  </a:lnTo>
                  <a:lnTo>
                    <a:pt x="41071" y="3277"/>
                  </a:lnTo>
                  <a:lnTo>
                    <a:pt x="25463" y="0"/>
                  </a:lnTo>
                  <a:close/>
                </a:path>
              </a:pathLst>
            </a:custGeom>
            <a:solidFill>
              <a:srgbClr val="333D47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943421" y="5454116"/>
              <a:ext cx="22860" cy="241300"/>
            </a:xfrm>
            <a:custGeom>
              <a:avLst/>
              <a:gdLst/>
              <a:ahLst/>
              <a:cxnLst/>
              <a:rect l="l" t="t" r="r" b="b"/>
              <a:pathLst>
                <a:path w="22860" h="241300">
                  <a:moveTo>
                    <a:pt x="622" y="0"/>
                  </a:moveTo>
                  <a:lnTo>
                    <a:pt x="0" y="225704"/>
                  </a:lnTo>
                  <a:lnTo>
                    <a:pt x="317" y="225704"/>
                  </a:lnTo>
                  <a:lnTo>
                    <a:pt x="215" y="226898"/>
                  </a:lnTo>
                  <a:lnTo>
                    <a:pt x="2428" y="232614"/>
                  </a:lnTo>
                  <a:lnTo>
                    <a:pt x="7978" y="237042"/>
                  </a:lnTo>
                  <a:lnTo>
                    <a:pt x="15182" y="239903"/>
                  </a:lnTo>
                  <a:lnTo>
                    <a:pt x="22351" y="240919"/>
                  </a:lnTo>
                  <a:lnTo>
                    <a:pt x="22351" y="13068"/>
                  </a:lnTo>
                  <a:lnTo>
                    <a:pt x="15722" y="12357"/>
                  </a:lnTo>
                  <a:lnTo>
                    <a:pt x="11607" y="11150"/>
                  </a:lnTo>
                  <a:lnTo>
                    <a:pt x="8077" y="9004"/>
                  </a:lnTo>
                  <a:lnTo>
                    <a:pt x="3416" y="6515"/>
                  </a:lnTo>
                  <a:lnTo>
                    <a:pt x="927" y="3416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949494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947795" y="4117593"/>
              <a:ext cx="193040" cy="1344295"/>
            </a:xfrm>
            <a:custGeom>
              <a:avLst/>
              <a:gdLst/>
              <a:ahLst/>
              <a:cxnLst/>
              <a:rect l="l" t="t" r="r" b="b"/>
              <a:pathLst>
                <a:path w="193039" h="1344295">
                  <a:moveTo>
                    <a:pt x="193040" y="24828"/>
                  </a:moveTo>
                  <a:lnTo>
                    <a:pt x="175031" y="0"/>
                  </a:lnTo>
                  <a:lnTo>
                    <a:pt x="167322" y="5105"/>
                  </a:lnTo>
                  <a:lnTo>
                    <a:pt x="119976" y="45745"/>
                  </a:lnTo>
                  <a:lnTo>
                    <a:pt x="93776" y="76669"/>
                  </a:lnTo>
                  <a:lnTo>
                    <a:pt x="71272" y="110185"/>
                  </a:lnTo>
                  <a:lnTo>
                    <a:pt x="51562" y="146202"/>
                  </a:lnTo>
                  <a:lnTo>
                    <a:pt x="35547" y="181597"/>
                  </a:lnTo>
                  <a:lnTo>
                    <a:pt x="18097" y="235216"/>
                  </a:lnTo>
                  <a:lnTo>
                    <a:pt x="10248" y="276504"/>
                  </a:lnTo>
                  <a:lnTo>
                    <a:pt x="4927" y="326377"/>
                  </a:lnTo>
                  <a:lnTo>
                    <a:pt x="1727" y="388378"/>
                  </a:lnTo>
                  <a:lnTo>
                    <a:pt x="241" y="466051"/>
                  </a:lnTo>
                  <a:lnTo>
                    <a:pt x="0" y="511886"/>
                  </a:lnTo>
                  <a:lnTo>
                    <a:pt x="279" y="619760"/>
                  </a:lnTo>
                  <a:lnTo>
                    <a:pt x="2971" y="1004709"/>
                  </a:lnTo>
                  <a:lnTo>
                    <a:pt x="3746" y="1214120"/>
                  </a:lnTo>
                  <a:lnTo>
                    <a:pt x="3860" y="1332471"/>
                  </a:lnTo>
                  <a:lnTo>
                    <a:pt x="3937" y="1338935"/>
                  </a:lnTo>
                  <a:lnTo>
                    <a:pt x="14376" y="1343710"/>
                  </a:lnTo>
                  <a:lnTo>
                    <a:pt x="33616" y="1341272"/>
                  </a:lnTo>
                  <a:lnTo>
                    <a:pt x="39636" y="1336916"/>
                  </a:lnTo>
                  <a:lnTo>
                    <a:pt x="39243" y="1331874"/>
                  </a:lnTo>
                  <a:lnTo>
                    <a:pt x="36550" y="412394"/>
                  </a:lnTo>
                  <a:lnTo>
                    <a:pt x="35483" y="345694"/>
                  </a:lnTo>
                  <a:lnTo>
                    <a:pt x="36766" y="305104"/>
                  </a:lnTo>
                  <a:lnTo>
                    <a:pt x="52260" y="236220"/>
                  </a:lnTo>
                  <a:lnTo>
                    <a:pt x="77520" y="168376"/>
                  </a:lnTo>
                  <a:lnTo>
                    <a:pt x="107340" y="115290"/>
                  </a:lnTo>
                  <a:lnTo>
                    <a:pt x="138252" y="75539"/>
                  </a:lnTo>
                  <a:lnTo>
                    <a:pt x="166814" y="47739"/>
                  </a:lnTo>
                  <a:lnTo>
                    <a:pt x="189534" y="30467"/>
                  </a:lnTo>
                  <a:lnTo>
                    <a:pt x="193040" y="24828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120692" y="4118132"/>
              <a:ext cx="1905" cy="1270"/>
            </a:xfrm>
            <a:custGeom>
              <a:avLst/>
              <a:gdLst/>
              <a:ahLst/>
              <a:cxnLst/>
              <a:rect l="l" t="t" r="r" b="b"/>
              <a:pathLst>
                <a:path w="1904" h="1270">
                  <a:moveTo>
                    <a:pt x="1700" y="0"/>
                  </a:moveTo>
                  <a:lnTo>
                    <a:pt x="927" y="215"/>
                  </a:lnTo>
                  <a:lnTo>
                    <a:pt x="0" y="800"/>
                  </a:lnTo>
                  <a:lnTo>
                    <a:pt x="927" y="215"/>
                  </a:lnTo>
                  <a:lnTo>
                    <a:pt x="1700" y="0"/>
                  </a:lnTo>
                  <a:close/>
                </a:path>
              </a:pathLst>
            </a:custGeom>
            <a:solidFill>
              <a:srgbClr val="2E3840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949966" y="4136262"/>
              <a:ext cx="147320" cy="1306195"/>
            </a:xfrm>
            <a:custGeom>
              <a:avLst/>
              <a:gdLst/>
              <a:ahLst/>
              <a:cxnLst/>
              <a:rect l="l" t="t" r="r" b="b"/>
              <a:pathLst>
                <a:path w="147320" h="1306195">
                  <a:moveTo>
                    <a:pt x="1663" y="1305801"/>
                  </a:moveTo>
                  <a:lnTo>
                    <a:pt x="1549" y="1186091"/>
                  </a:lnTo>
                  <a:lnTo>
                    <a:pt x="1435" y="1138504"/>
                  </a:lnTo>
                  <a:lnTo>
                    <a:pt x="1257" y="1086993"/>
                  </a:lnTo>
                  <a:lnTo>
                    <a:pt x="1054" y="1037539"/>
                  </a:lnTo>
                  <a:lnTo>
                    <a:pt x="812" y="990079"/>
                  </a:lnTo>
                  <a:lnTo>
                    <a:pt x="558" y="944575"/>
                  </a:lnTo>
                  <a:lnTo>
                    <a:pt x="0" y="859193"/>
                  </a:lnTo>
                  <a:lnTo>
                    <a:pt x="292" y="935990"/>
                  </a:lnTo>
                  <a:lnTo>
                    <a:pt x="901" y="1077658"/>
                  </a:lnTo>
                  <a:lnTo>
                    <a:pt x="1295" y="1186091"/>
                  </a:lnTo>
                  <a:lnTo>
                    <a:pt x="1663" y="1305801"/>
                  </a:lnTo>
                  <a:close/>
                </a:path>
                <a:path w="147320" h="1306195">
                  <a:moveTo>
                    <a:pt x="136410" y="9156"/>
                  </a:moveTo>
                  <a:lnTo>
                    <a:pt x="127622" y="17145"/>
                  </a:lnTo>
                  <a:lnTo>
                    <a:pt x="125399" y="19380"/>
                  </a:lnTo>
                  <a:lnTo>
                    <a:pt x="127850" y="17145"/>
                  </a:lnTo>
                  <a:lnTo>
                    <a:pt x="136410" y="9156"/>
                  </a:lnTo>
                  <a:close/>
                </a:path>
                <a:path w="147320" h="1306195">
                  <a:moveTo>
                    <a:pt x="147231" y="0"/>
                  </a:moveTo>
                  <a:lnTo>
                    <a:pt x="140474" y="5461"/>
                  </a:lnTo>
                  <a:lnTo>
                    <a:pt x="136410" y="9156"/>
                  </a:lnTo>
                  <a:lnTo>
                    <a:pt x="147231" y="0"/>
                  </a:lnTo>
                  <a:close/>
                </a:path>
              </a:pathLst>
            </a:custGeom>
            <a:solidFill>
              <a:srgbClr val="E3E3E3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3947934" y="4118139"/>
              <a:ext cx="184150" cy="1342390"/>
            </a:xfrm>
            <a:custGeom>
              <a:avLst/>
              <a:gdLst/>
              <a:ahLst/>
              <a:cxnLst/>
              <a:rect l="l" t="t" r="r" b="b"/>
              <a:pathLst>
                <a:path w="184150" h="1342389">
                  <a:moveTo>
                    <a:pt x="184023" y="3492"/>
                  </a:moveTo>
                  <a:lnTo>
                    <a:pt x="177393" y="0"/>
                  </a:lnTo>
                  <a:lnTo>
                    <a:pt x="174459" y="0"/>
                  </a:lnTo>
                  <a:lnTo>
                    <a:pt x="138442" y="27266"/>
                  </a:lnTo>
                  <a:lnTo>
                    <a:pt x="106121" y="60464"/>
                  </a:lnTo>
                  <a:lnTo>
                    <a:pt x="76619" y="100888"/>
                  </a:lnTo>
                  <a:lnTo>
                    <a:pt x="51600" y="145288"/>
                  </a:lnTo>
                  <a:lnTo>
                    <a:pt x="25704" y="210286"/>
                  </a:lnTo>
                  <a:lnTo>
                    <a:pt x="10071" y="284429"/>
                  </a:lnTo>
                  <a:lnTo>
                    <a:pt x="5334" y="329844"/>
                  </a:lnTo>
                  <a:lnTo>
                    <a:pt x="2260" y="383362"/>
                  </a:lnTo>
                  <a:lnTo>
                    <a:pt x="571" y="446913"/>
                  </a:lnTo>
                  <a:lnTo>
                    <a:pt x="0" y="522389"/>
                  </a:lnTo>
                  <a:lnTo>
                    <a:pt x="241" y="611708"/>
                  </a:lnTo>
                  <a:lnTo>
                    <a:pt x="647" y="656742"/>
                  </a:lnTo>
                  <a:lnTo>
                    <a:pt x="939" y="695274"/>
                  </a:lnTo>
                  <a:lnTo>
                    <a:pt x="1257" y="748423"/>
                  </a:lnTo>
                  <a:lnTo>
                    <a:pt x="1739" y="837361"/>
                  </a:lnTo>
                  <a:lnTo>
                    <a:pt x="2311" y="919073"/>
                  </a:lnTo>
                  <a:lnTo>
                    <a:pt x="2590" y="962685"/>
                  </a:lnTo>
                  <a:lnTo>
                    <a:pt x="2844" y="1008202"/>
                  </a:lnTo>
                  <a:lnTo>
                    <a:pt x="3086" y="1055662"/>
                  </a:lnTo>
                  <a:lnTo>
                    <a:pt x="3289" y="1105128"/>
                  </a:lnTo>
                  <a:lnTo>
                    <a:pt x="3467" y="1156627"/>
                  </a:lnTo>
                  <a:lnTo>
                    <a:pt x="3594" y="1210233"/>
                  </a:lnTo>
                  <a:lnTo>
                    <a:pt x="3721" y="1328597"/>
                  </a:lnTo>
                  <a:lnTo>
                    <a:pt x="18135" y="1341920"/>
                  </a:lnTo>
                  <a:lnTo>
                    <a:pt x="25120" y="1341920"/>
                  </a:lnTo>
                  <a:lnTo>
                    <a:pt x="25044" y="1321727"/>
                  </a:lnTo>
                  <a:lnTo>
                    <a:pt x="25019" y="1321587"/>
                  </a:lnTo>
                  <a:lnTo>
                    <a:pt x="24968" y="1293329"/>
                  </a:lnTo>
                  <a:lnTo>
                    <a:pt x="22948" y="522389"/>
                  </a:lnTo>
                  <a:lnTo>
                    <a:pt x="22885" y="500405"/>
                  </a:lnTo>
                  <a:lnTo>
                    <a:pt x="22771" y="457060"/>
                  </a:lnTo>
                  <a:lnTo>
                    <a:pt x="22694" y="423418"/>
                  </a:lnTo>
                  <a:lnTo>
                    <a:pt x="22606" y="390982"/>
                  </a:lnTo>
                  <a:lnTo>
                    <a:pt x="21628" y="329844"/>
                  </a:lnTo>
                  <a:lnTo>
                    <a:pt x="21539" y="324269"/>
                  </a:lnTo>
                  <a:lnTo>
                    <a:pt x="22809" y="284429"/>
                  </a:lnTo>
                  <a:lnTo>
                    <a:pt x="22821" y="283692"/>
                  </a:lnTo>
                  <a:lnTo>
                    <a:pt x="27927" y="252704"/>
                  </a:lnTo>
                  <a:lnTo>
                    <a:pt x="38315" y="214807"/>
                  </a:lnTo>
                  <a:lnTo>
                    <a:pt x="54825" y="167068"/>
                  </a:lnTo>
                  <a:lnTo>
                    <a:pt x="76314" y="121805"/>
                  </a:lnTo>
                  <a:lnTo>
                    <a:pt x="102717" y="80200"/>
                  </a:lnTo>
                  <a:lnTo>
                    <a:pt x="133972" y="43459"/>
                  </a:lnTo>
                  <a:lnTo>
                    <a:pt x="170002" y="12776"/>
                  </a:lnTo>
                  <a:lnTo>
                    <a:pt x="179260" y="6426"/>
                  </a:lnTo>
                  <a:lnTo>
                    <a:pt x="184023" y="3492"/>
                  </a:lnTo>
                  <a:close/>
                </a:path>
              </a:pathLst>
            </a:custGeom>
            <a:solidFill>
              <a:srgbClr val="919191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797298" y="4287665"/>
              <a:ext cx="116205" cy="424180"/>
            </a:xfrm>
            <a:custGeom>
              <a:avLst/>
              <a:gdLst/>
              <a:ahLst/>
              <a:cxnLst/>
              <a:rect l="l" t="t" r="r" b="b"/>
              <a:pathLst>
                <a:path w="116204" h="424179">
                  <a:moveTo>
                    <a:pt x="104279" y="0"/>
                  </a:moveTo>
                  <a:lnTo>
                    <a:pt x="0" y="416064"/>
                  </a:lnTo>
                  <a:lnTo>
                    <a:pt x="11506" y="424027"/>
                  </a:lnTo>
                  <a:lnTo>
                    <a:pt x="115785" y="7962"/>
                  </a:lnTo>
                  <a:lnTo>
                    <a:pt x="104279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3901583" y="4287668"/>
              <a:ext cx="240665" cy="17145"/>
            </a:xfrm>
            <a:custGeom>
              <a:avLst/>
              <a:gdLst/>
              <a:ahLst/>
              <a:cxnLst/>
              <a:rect l="l" t="t" r="r" b="b"/>
              <a:pathLst>
                <a:path w="240664" h="17145">
                  <a:moveTo>
                    <a:pt x="0" y="0"/>
                  </a:moveTo>
                  <a:lnTo>
                    <a:pt x="11506" y="7962"/>
                  </a:lnTo>
                  <a:lnTo>
                    <a:pt x="240157" y="17119"/>
                  </a:lnTo>
                  <a:lnTo>
                    <a:pt x="228650" y="9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D47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3808810" y="4295636"/>
              <a:ext cx="333375" cy="425450"/>
            </a:xfrm>
            <a:custGeom>
              <a:avLst/>
              <a:gdLst/>
              <a:ahLst/>
              <a:cxnLst/>
              <a:rect l="l" t="t" r="r" b="b"/>
              <a:pathLst>
                <a:path w="333375" h="425450">
                  <a:moveTo>
                    <a:pt x="104279" y="0"/>
                  </a:moveTo>
                  <a:lnTo>
                    <a:pt x="0" y="416052"/>
                  </a:lnTo>
                  <a:lnTo>
                    <a:pt x="228650" y="425221"/>
                  </a:lnTo>
                  <a:lnTo>
                    <a:pt x="332930" y="9156"/>
                  </a:lnTo>
                  <a:lnTo>
                    <a:pt x="104279" y="0"/>
                  </a:lnTo>
                  <a:close/>
                </a:path>
              </a:pathLst>
            </a:custGeom>
            <a:solidFill>
              <a:srgbClr val="A3A3A3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822719" y="4306944"/>
              <a:ext cx="305435" cy="403225"/>
            </a:xfrm>
            <a:custGeom>
              <a:avLst/>
              <a:gdLst/>
              <a:ahLst/>
              <a:cxnLst/>
              <a:rect l="l" t="t" r="r" b="b"/>
              <a:pathLst>
                <a:path w="305435" h="403225">
                  <a:moveTo>
                    <a:pt x="98831" y="0"/>
                  </a:moveTo>
                  <a:lnTo>
                    <a:pt x="0" y="394334"/>
                  </a:lnTo>
                  <a:lnTo>
                    <a:pt x="206273" y="402602"/>
                  </a:lnTo>
                  <a:lnTo>
                    <a:pt x="305104" y="8254"/>
                  </a:lnTo>
                  <a:lnTo>
                    <a:pt x="274066" y="7023"/>
                  </a:lnTo>
                  <a:lnTo>
                    <a:pt x="274107" y="6857"/>
                  </a:lnTo>
                  <a:lnTo>
                    <a:pt x="270002" y="6857"/>
                  </a:lnTo>
                  <a:lnTo>
                    <a:pt x="239001" y="5613"/>
                  </a:lnTo>
                  <a:lnTo>
                    <a:pt x="239042" y="5448"/>
                  </a:lnTo>
                  <a:lnTo>
                    <a:pt x="234924" y="5448"/>
                  </a:lnTo>
                  <a:lnTo>
                    <a:pt x="203860" y="4203"/>
                  </a:lnTo>
                  <a:lnTo>
                    <a:pt x="203892" y="4051"/>
                  </a:lnTo>
                  <a:lnTo>
                    <a:pt x="199923" y="4051"/>
                  </a:lnTo>
                  <a:lnTo>
                    <a:pt x="168783" y="2793"/>
                  </a:lnTo>
                  <a:lnTo>
                    <a:pt x="168823" y="2641"/>
                  </a:lnTo>
                  <a:lnTo>
                    <a:pt x="164858" y="2641"/>
                  </a:lnTo>
                  <a:lnTo>
                    <a:pt x="133781" y="1396"/>
                  </a:lnTo>
                  <a:lnTo>
                    <a:pt x="133823" y="1231"/>
                  </a:lnTo>
                  <a:lnTo>
                    <a:pt x="129705" y="1231"/>
                  </a:lnTo>
                  <a:lnTo>
                    <a:pt x="98831" y="0"/>
                  </a:lnTo>
                  <a:close/>
                </a:path>
                <a:path w="305435" h="403225">
                  <a:moveTo>
                    <a:pt x="270052" y="6603"/>
                  </a:moveTo>
                  <a:lnTo>
                    <a:pt x="270002" y="6857"/>
                  </a:lnTo>
                  <a:lnTo>
                    <a:pt x="276324" y="6857"/>
                  </a:lnTo>
                  <a:lnTo>
                    <a:pt x="270052" y="6603"/>
                  </a:lnTo>
                  <a:close/>
                </a:path>
                <a:path w="305435" h="403225">
                  <a:moveTo>
                    <a:pt x="234988" y="5206"/>
                  </a:moveTo>
                  <a:lnTo>
                    <a:pt x="234924" y="5448"/>
                  </a:lnTo>
                  <a:lnTo>
                    <a:pt x="241442" y="5448"/>
                  </a:lnTo>
                  <a:lnTo>
                    <a:pt x="234988" y="5206"/>
                  </a:lnTo>
                  <a:close/>
                </a:path>
                <a:path w="305435" h="403225">
                  <a:moveTo>
                    <a:pt x="199986" y="3797"/>
                  </a:moveTo>
                  <a:lnTo>
                    <a:pt x="199923" y="4051"/>
                  </a:lnTo>
                  <a:lnTo>
                    <a:pt x="206024" y="4051"/>
                  </a:lnTo>
                  <a:lnTo>
                    <a:pt x="199986" y="3797"/>
                  </a:lnTo>
                  <a:close/>
                </a:path>
                <a:path w="305435" h="403225">
                  <a:moveTo>
                    <a:pt x="164909" y="2387"/>
                  </a:moveTo>
                  <a:lnTo>
                    <a:pt x="164858" y="2641"/>
                  </a:lnTo>
                  <a:lnTo>
                    <a:pt x="170966" y="2641"/>
                  </a:lnTo>
                  <a:lnTo>
                    <a:pt x="164909" y="2387"/>
                  </a:lnTo>
                  <a:close/>
                </a:path>
                <a:path w="305435" h="403225">
                  <a:moveTo>
                    <a:pt x="129768" y="990"/>
                  </a:moveTo>
                  <a:lnTo>
                    <a:pt x="129705" y="1231"/>
                  </a:lnTo>
                  <a:lnTo>
                    <a:pt x="136223" y="1231"/>
                  </a:lnTo>
                  <a:lnTo>
                    <a:pt x="129768" y="990"/>
                  </a:lnTo>
                  <a:close/>
                </a:path>
              </a:pathLst>
            </a:custGeom>
            <a:solidFill>
              <a:srgbClr val="333D47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842393" y="4078854"/>
              <a:ext cx="375285" cy="330200"/>
            </a:xfrm>
            <a:custGeom>
              <a:avLst/>
              <a:gdLst/>
              <a:ahLst/>
              <a:cxnLst/>
              <a:rect l="l" t="t" r="r" b="b"/>
              <a:pathLst>
                <a:path w="375284" h="330200">
                  <a:moveTo>
                    <a:pt x="187710" y="0"/>
                  </a:moveTo>
                  <a:lnTo>
                    <a:pt x="179230" y="2197"/>
                  </a:lnTo>
                  <a:lnTo>
                    <a:pt x="172705" y="8791"/>
                  </a:lnTo>
                  <a:lnTo>
                    <a:pt x="2271" y="304028"/>
                  </a:lnTo>
                  <a:lnTo>
                    <a:pt x="0" y="313043"/>
                  </a:lnTo>
                  <a:lnTo>
                    <a:pt x="2377" y="321448"/>
                  </a:lnTo>
                  <a:lnTo>
                    <a:pt x="8506" y="327654"/>
                  </a:lnTo>
                  <a:lnTo>
                    <a:pt x="17486" y="330076"/>
                  </a:lnTo>
                  <a:lnTo>
                    <a:pt x="357503" y="330076"/>
                  </a:lnTo>
                  <a:lnTo>
                    <a:pt x="366483" y="327654"/>
                  </a:lnTo>
                  <a:lnTo>
                    <a:pt x="372611" y="321448"/>
                  </a:lnTo>
                  <a:lnTo>
                    <a:pt x="374989" y="313043"/>
                  </a:lnTo>
                  <a:lnTo>
                    <a:pt x="372717" y="304028"/>
                  </a:lnTo>
                  <a:lnTo>
                    <a:pt x="365214" y="290998"/>
                  </a:lnTo>
                  <a:lnTo>
                    <a:pt x="187488" y="290998"/>
                  </a:lnTo>
                  <a:lnTo>
                    <a:pt x="178960" y="289316"/>
                  </a:lnTo>
                  <a:lnTo>
                    <a:pt x="172060" y="284703"/>
                  </a:lnTo>
                  <a:lnTo>
                    <a:pt x="167442" y="277812"/>
                  </a:lnTo>
                  <a:lnTo>
                    <a:pt x="165758" y="269293"/>
                  </a:lnTo>
                  <a:lnTo>
                    <a:pt x="167442" y="260775"/>
                  </a:lnTo>
                  <a:lnTo>
                    <a:pt x="172060" y="253884"/>
                  </a:lnTo>
                  <a:lnTo>
                    <a:pt x="178960" y="249271"/>
                  </a:lnTo>
                  <a:lnTo>
                    <a:pt x="187488" y="247589"/>
                  </a:lnTo>
                  <a:lnTo>
                    <a:pt x="340219" y="247589"/>
                  </a:lnTo>
                  <a:lnTo>
                    <a:pt x="330215" y="230216"/>
                  </a:lnTo>
                  <a:lnTo>
                    <a:pt x="174445" y="230216"/>
                  </a:lnTo>
                  <a:lnTo>
                    <a:pt x="174445" y="78260"/>
                  </a:lnTo>
                  <a:lnTo>
                    <a:pt x="242716" y="78260"/>
                  </a:lnTo>
                  <a:lnTo>
                    <a:pt x="202715" y="8791"/>
                  </a:lnTo>
                  <a:lnTo>
                    <a:pt x="196190" y="2197"/>
                  </a:lnTo>
                  <a:lnTo>
                    <a:pt x="187710" y="0"/>
                  </a:lnTo>
                  <a:close/>
                </a:path>
                <a:path w="375284" h="330200">
                  <a:moveTo>
                    <a:pt x="340219" y="247589"/>
                  </a:moveTo>
                  <a:lnTo>
                    <a:pt x="187488" y="247589"/>
                  </a:lnTo>
                  <a:lnTo>
                    <a:pt x="196023" y="249271"/>
                  </a:lnTo>
                  <a:lnTo>
                    <a:pt x="202926" y="253884"/>
                  </a:lnTo>
                  <a:lnTo>
                    <a:pt x="207546" y="260775"/>
                  </a:lnTo>
                  <a:lnTo>
                    <a:pt x="209230" y="269293"/>
                  </a:lnTo>
                  <a:lnTo>
                    <a:pt x="207546" y="277812"/>
                  </a:lnTo>
                  <a:lnTo>
                    <a:pt x="202926" y="284703"/>
                  </a:lnTo>
                  <a:lnTo>
                    <a:pt x="196023" y="289316"/>
                  </a:lnTo>
                  <a:lnTo>
                    <a:pt x="187488" y="290998"/>
                  </a:lnTo>
                  <a:lnTo>
                    <a:pt x="365214" y="290998"/>
                  </a:lnTo>
                  <a:lnTo>
                    <a:pt x="340219" y="247589"/>
                  </a:lnTo>
                  <a:close/>
                </a:path>
                <a:path w="375284" h="330200">
                  <a:moveTo>
                    <a:pt x="242716" y="78260"/>
                  </a:moveTo>
                  <a:lnTo>
                    <a:pt x="200531" y="78260"/>
                  </a:lnTo>
                  <a:lnTo>
                    <a:pt x="200531" y="230216"/>
                  </a:lnTo>
                  <a:lnTo>
                    <a:pt x="330215" y="230216"/>
                  </a:lnTo>
                  <a:lnTo>
                    <a:pt x="242716" y="78260"/>
                  </a:lnTo>
                  <a:close/>
                </a:path>
              </a:pathLst>
            </a:custGeom>
            <a:solidFill>
              <a:srgbClr val="2AF6B0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045100" y="4666500"/>
              <a:ext cx="1771650" cy="1731645"/>
            </a:xfrm>
            <a:custGeom>
              <a:avLst/>
              <a:gdLst/>
              <a:ahLst/>
              <a:cxnLst/>
              <a:rect l="l" t="t" r="r" b="b"/>
              <a:pathLst>
                <a:path w="1771650" h="1731645">
                  <a:moveTo>
                    <a:pt x="1578724" y="979017"/>
                  </a:moveTo>
                  <a:lnTo>
                    <a:pt x="1566519" y="940396"/>
                  </a:lnTo>
                  <a:lnTo>
                    <a:pt x="931710" y="343839"/>
                  </a:lnTo>
                  <a:lnTo>
                    <a:pt x="885799" y="325691"/>
                  </a:lnTo>
                  <a:lnTo>
                    <a:pt x="861491" y="330225"/>
                  </a:lnTo>
                  <a:lnTo>
                    <a:pt x="213360" y="930681"/>
                  </a:lnTo>
                  <a:lnTo>
                    <a:pt x="194221" y="964768"/>
                  </a:lnTo>
                  <a:lnTo>
                    <a:pt x="192849" y="978001"/>
                  </a:lnTo>
                  <a:lnTo>
                    <a:pt x="192849" y="1182725"/>
                  </a:lnTo>
                  <a:lnTo>
                    <a:pt x="216725" y="1182725"/>
                  </a:lnTo>
                  <a:lnTo>
                    <a:pt x="232562" y="1185926"/>
                  </a:lnTo>
                  <a:lnTo>
                    <a:pt x="245503" y="1194638"/>
                  </a:lnTo>
                  <a:lnTo>
                    <a:pt x="254215" y="1207566"/>
                  </a:lnTo>
                  <a:lnTo>
                    <a:pt x="257416" y="1223403"/>
                  </a:lnTo>
                  <a:lnTo>
                    <a:pt x="257416" y="1440954"/>
                  </a:lnTo>
                  <a:lnTo>
                    <a:pt x="254215" y="1456791"/>
                  </a:lnTo>
                  <a:lnTo>
                    <a:pt x="245503" y="1469732"/>
                  </a:lnTo>
                  <a:lnTo>
                    <a:pt x="232562" y="1478445"/>
                  </a:lnTo>
                  <a:lnTo>
                    <a:pt x="216725" y="1481645"/>
                  </a:lnTo>
                  <a:lnTo>
                    <a:pt x="192849" y="1481645"/>
                  </a:lnTo>
                  <a:lnTo>
                    <a:pt x="192849" y="1664373"/>
                  </a:lnTo>
                  <a:lnTo>
                    <a:pt x="198132" y="1690509"/>
                  </a:lnTo>
                  <a:lnTo>
                    <a:pt x="212521" y="1711858"/>
                  </a:lnTo>
                  <a:lnTo>
                    <a:pt x="233883" y="1726247"/>
                  </a:lnTo>
                  <a:lnTo>
                    <a:pt x="260019" y="1731530"/>
                  </a:lnTo>
                  <a:lnTo>
                    <a:pt x="1511566" y="1731530"/>
                  </a:lnTo>
                  <a:lnTo>
                    <a:pt x="1537703" y="1726247"/>
                  </a:lnTo>
                  <a:lnTo>
                    <a:pt x="1559052" y="1711858"/>
                  </a:lnTo>
                  <a:lnTo>
                    <a:pt x="1573453" y="1690509"/>
                  </a:lnTo>
                  <a:lnTo>
                    <a:pt x="1578724" y="1664373"/>
                  </a:lnTo>
                  <a:lnTo>
                    <a:pt x="1578724" y="979017"/>
                  </a:lnTo>
                  <a:close/>
                </a:path>
                <a:path w="1771650" h="1731645">
                  <a:moveTo>
                    <a:pt x="1771586" y="846391"/>
                  </a:moveTo>
                  <a:lnTo>
                    <a:pt x="1766735" y="819162"/>
                  </a:lnTo>
                  <a:lnTo>
                    <a:pt x="1750428" y="795413"/>
                  </a:lnTo>
                  <a:lnTo>
                    <a:pt x="1094384" y="181749"/>
                  </a:lnTo>
                  <a:lnTo>
                    <a:pt x="910551" y="9791"/>
                  </a:lnTo>
                  <a:lnTo>
                    <a:pt x="898906" y="2451"/>
                  </a:lnTo>
                  <a:lnTo>
                    <a:pt x="885799" y="0"/>
                  </a:lnTo>
                  <a:lnTo>
                    <a:pt x="872693" y="2451"/>
                  </a:lnTo>
                  <a:lnTo>
                    <a:pt x="861047" y="9791"/>
                  </a:lnTo>
                  <a:lnTo>
                    <a:pt x="21158" y="795413"/>
                  </a:lnTo>
                  <a:lnTo>
                    <a:pt x="4864" y="819162"/>
                  </a:lnTo>
                  <a:lnTo>
                    <a:pt x="0" y="846391"/>
                  </a:lnTo>
                  <a:lnTo>
                    <a:pt x="6477" y="873277"/>
                  </a:lnTo>
                  <a:lnTo>
                    <a:pt x="24155" y="895997"/>
                  </a:lnTo>
                  <a:lnTo>
                    <a:pt x="45542" y="907999"/>
                  </a:lnTo>
                  <a:lnTo>
                    <a:pt x="69088" y="911529"/>
                  </a:lnTo>
                  <a:lnTo>
                    <a:pt x="92367" y="906640"/>
                  </a:lnTo>
                  <a:lnTo>
                    <a:pt x="113030" y="893406"/>
                  </a:lnTo>
                  <a:lnTo>
                    <a:pt x="870165" y="187921"/>
                  </a:lnTo>
                  <a:lnTo>
                    <a:pt x="877519" y="183299"/>
                  </a:lnTo>
                  <a:lnTo>
                    <a:pt x="885799" y="181749"/>
                  </a:lnTo>
                  <a:lnTo>
                    <a:pt x="894067" y="183299"/>
                  </a:lnTo>
                  <a:lnTo>
                    <a:pt x="901420" y="187921"/>
                  </a:lnTo>
                  <a:lnTo>
                    <a:pt x="1658556" y="893406"/>
                  </a:lnTo>
                  <a:lnTo>
                    <a:pt x="1679219" y="906640"/>
                  </a:lnTo>
                  <a:lnTo>
                    <a:pt x="1702498" y="911529"/>
                  </a:lnTo>
                  <a:lnTo>
                    <a:pt x="1726044" y="907999"/>
                  </a:lnTo>
                  <a:lnTo>
                    <a:pt x="1747431" y="895997"/>
                  </a:lnTo>
                  <a:lnTo>
                    <a:pt x="1765122" y="873277"/>
                  </a:lnTo>
                  <a:lnTo>
                    <a:pt x="1771586" y="846391"/>
                  </a:lnTo>
                  <a:close/>
                </a:path>
              </a:pathLst>
            </a:custGeom>
            <a:solidFill>
              <a:srgbClr val="2C54CD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6755" y="4484395"/>
              <a:ext cx="1044873" cy="118028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278120" y="4964404"/>
              <a:ext cx="265430" cy="417830"/>
            </a:xfrm>
            <a:custGeom>
              <a:avLst/>
              <a:gdLst/>
              <a:ahLst/>
              <a:cxnLst/>
              <a:rect l="l" t="t" r="r" b="b"/>
              <a:pathLst>
                <a:path w="265429" h="417829">
                  <a:moveTo>
                    <a:pt x="250278" y="0"/>
                  </a:moveTo>
                  <a:lnTo>
                    <a:pt x="14985" y="0"/>
                  </a:lnTo>
                  <a:lnTo>
                    <a:pt x="9151" y="2033"/>
                  </a:lnTo>
                  <a:lnTo>
                    <a:pt x="4387" y="7578"/>
                  </a:lnTo>
                  <a:lnTo>
                    <a:pt x="1177" y="15805"/>
                  </a:lnTo>
                  <a:lnTo>
                    <a:pt x="0" y="25882"/>
                  </a:lnTo>
                  <a:lnTo>
                    <a:pt x="0" y="391464"/>
                  </a:lnTo>
                  <a:lnTo>
                    <a:pt x="1177" y="401541"/>
                  </a:lnTo>
                  <a:lnTo>
                    <a:pt x="4387" y="409768"/>
                  </a:lnTo>
                  <a:lnTo>
                    <a:pt x="9151" y="415314"/>
                  </a:lnTo>
                  <a:lnTo>
                    <a:pt x="14985" y="417347"/>
                  </a:lnTo>
                  <a:lnTo>
                    <a:pt x="250278" y="417347"/>
                  </a:lnTo>
                  <a:lnTo>
                    <a:pt x="256113" y="415314"/>
                  </a:lnTo>
                  <a:lnTo>
                    <a:pt x="260877" y="409768"/>
                  </a:lnTo>
                  <a:lnTo>
                    <a:pt x="264087" y="401541"/>
                  </a:lnTo>
                  <a:lnTo>
                    <a:pt x="265264" y="391464"/>
                  </a:lnTo>
                  <a:lnTo>
                    <a:pt x="265264" y="25882"/>
                  </a:lnTo>
                  <a:lnTo>
                    <a:pt x="264087" y="15805"/>
                  </a:lnTo>
                  <a:lnTo>
                    <a:pt x="260877" y="7578"/>
                  </a:lnTo>
                  <a:lnTo>
                    <a:pt x="256113" y="2033"/>
                  </a:lnTo>
                  <a:lnTo>
                    <a:pt x="2502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8778" y="5251449"/>
              <a:ext cx="224294" cy="238104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197946" y="5829807"/>
              <a:ext cx="134620" cy="317500"/>
            </a:xfrm>
            <a:custGeom>
              <a:avLst/>
              <a:gdLst/>
              <a:ahLst/>
              <a:cxnLst/>
              <a:rect l="l" t="t" r="r" b="b"/>
              <a:pathLst>
                <a:path w="134620" h="317500">
                  <a:moveTo>
                    <a:pt x="109372" y="0"/>
                  </a:moveTo>
                  <a:lnTo>
                    <a:pt x="24688" y="0"/>
                  </a:lnTo>
                  <a:lnTo>
                    <a:pt x="15076" y="1939"/>
                  </a:lnTo>
                  <a:lnTo>
                    <a:pt x="7229" y="7229"/>
                  </a:lnTo>
                  <a:lnTo>
                    <a:pt x="1939" y="15076"/>
                  </a:lnTo>
                  <a:lnTo>
                    <a:pt x="0" y="24688"/>
                  </a:lnTo>
                  <a:lnTo>
                    <a:pt x="0" y="292684"/>
                  </a:lnTo>
                  <a:lnTo>
                    <a:pt x="1939" y="302296"/>
                  </a:lnTo>
                  <a:lnTo>
                    <a:pt x="7229" y="310143"/>
                  </a:lnTo>
                  <a:lnTo>
                    <a:pt x="15076" y="315433"/>
                  </a:lnTo>
                  <a:lnTo>
                    <a:pt x="24688" y="317373"/>
                  </a:lnTo>
                  <a:lnTo>
                    <a:pt x="109372" y="317373"/>
                  </a:lnTo>
                  <a:lnTo>
                    <a:pt x="118984" y="315433"/>
                  </a:lnTo>
                  <a:lnTo>
                    <a:pt x="126831" y="310143"/>
                  </a:lnTo>
                  <a:lnTo>
                    <a:pt x="132121" y="302296"/>
                  </a:lnTo>
                  <a:lnTo>
                    <a:pt x="134061" y="292684"/>
                  </a:lnTo>
                  <a:lnTo>
                    <a:pt x="134061" y="24688"/>
                  </a:lnTo>
                  <a:lnTo>
                    <a:pt x="132121" y="15076"/>
                  </a:lnTo>
                  <a:lnTo>
                    <a:pt x="126831" y="7229"/>
                  </a:lnTo>
                  <a:lnTo>
                    <a:pt x="118984" y="1939"/>
                  </a:lnTo>
                  <a:lnTo>
                    <a:pt x="109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3267" y="6041647"/>
              <a:ext cx="149860" cy="7241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26500" y="6133157"/>
              <a:ext cx="183396" cy="19194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6148" y="6062800"/>
              <a:ext cx="73888" cy="10694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6400" y="5666227"/>
              <a:ext cx="213387" cy="149313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6854" y="5863859"/>
              <a:ext cx="192481" cy="14239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5363570" y="3774644"/>
            <a:ext cx="263899" cy="13335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5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RRU*</a:t>
            </a:r>
            <a:endParaRPr sz="79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47979" y="4858006"/>
            <a:ext cx="217954" cy="13335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RRU</a:t>
            </a:r>
            <a:endParaRPr sz="79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75555" y="5100457"/>
            <a:ext cx="436469" cy="352425"/>
          </a:xfrm>
          <a:prstGeom prst="rect">
            <a:avLst/>
          </a:prstGeom>
        </p:spPr>
        <p:txBody>
          <a:bodyPr vert="horz" wrap="square" lIns="0" tIns="42582" rIns="0" bIns="0" rtlCol="0">
            <a:spAutoFit/>
          </a:bodyPr>
          <a:lstStyle/>
          <a:p>
            <a:pPr marL="12700" marR="5080" indent="45085">
              <a:lnSpc>
                <a:spcPct val="74000"/>
              </a:lnSpc>
              <a:spcBef>
                <a:spcPts val="380"/>
              </a:spcBef>
            </a:pPr>
            <a:r>
              <a:rPr sz="795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Window mounted</a:t>
            </a:r>
            <a:endParaRPr sz="795">
              <a:latin typeface="Tahoma" panose="020B0604030504040204"/>
              <a:cs typeface="Tahoma" panose="020B0604030504040204"/>
            </a:endParaRPr>
          </a:p>
          <a:p>
            <a:pPr marL="268605">
              <a:lnSpc>
                <a:spcPts val="1000"/>
              </a:lnSpc>
            </a:pPr>
            <a:r>
              <a:rPr sz="79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CPE</a:t>
            </a:r>
            <a:endParaRPr sz="79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292427" y="5667654"/>
            <a:ext cx="1285315" cy="13335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Indoor</a:t>
            </a:r>
            <a:r>
              <a:rPr sz="795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CPE</a:t>
            </a:r>
            <a:r>
              <a:rPr sz="795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(built</a:t>
            </a:r>
            <a:r>
              <a:rPr sz="795" spc="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in</a:t>
            </a:r>
            <a:r>
              <a:rPr sz="795" spc="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95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RGW**)</a:t>
            </a:r>
            <a:endParaRPr sz="79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08169" y="3954767"/>
            <a:ext cx="628650" cy="406400"/>
          </a:xfrm>
          <a:prstGeom prst="rect">
            <a:avLst/>
          </a:prstGeom>
        </p:spPr>
        <p:txBody>
          <a:bodyPr vert="horz" wrap="square" lIns="0" tIns="22411" rIns="0" bIns="0" rtlCol="0">
            <a:spAutoFit/>
          </a:bodyPr>
          <a:lstStyle/>
          <a:p>
            <a:pPr marL="12700" marR="5080">
              <a:lnSpc>
                <a:spcPts val="1000"/>
              </a:lnSpc>
              <a:spcBef>
                <a:spcPts val="200"/>
              </a:spcBef>
            </a:pPr>
            <a:r>
              <a:rPr sz="7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Outdoor</a:t>
            </a:r>
            <a:r>
              <a:rPr sz="795" spc="1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95" spc="-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CPE </a:t>
            </a:r>
            <a:r>
              <a:rPr sz="7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roof</a:t>
            </a:r>
            <a:r>
              <a:rPr sz="795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9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or</a:t>
            </a:r>
            <a:r>
              <a:rPr sz="795" spc="3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795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wall </a:t>
            </a:r>
            <a:r>
              <a:rPr sz="795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mounted</a:t>
            </a:r>
            <a:endParaRPr sz="795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026510" y="5733624"/>
            <a:ext cx="876860" cy="238760"/>
          </a:xfrm>
          <a:prstGeom prst="rect">
            <a:avLst/>
          </a:prstGeom>
        </p:spPr>
        <p:txBody>
          <a:bodyPr vert="horz" wrap="square" lIns="0" tIns="29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620" dirty="0">
                <a:solidFill>
                  <a:srgbClr val="C4C1DD"/>
                </a:solidFill>
                <a:latin typeface="Tahoma" panose="020B0604030504040204"/>
                <a:cs typeface="Tahoma" panose="020B0604030504040204"/>
              </a:rPr>
              <a:t>*</a:t>
            </a:r>
            <a:r>
              <a:rPr sz="620" spc="490" dirty="0">
                <a:solidFill>
                  <a:srgbClr val="C4C1D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20" dirty="0">
                <a:solidFill>
                  <a:srgbClr val="C4C1DD"/>
                </a:solidFill>
                <a:latin typeface="Tahoma" panose="020B0604030504040204"/>
                <a:cs typeface="Tahoma" panose="020B0604030504040204"/>
              </a:rPr>
              <a:t>Remote Radio </a:t>
            </a:r>
            <a:r>
              <a:rPr sz="620" spc="-20" dirty="0">
                <a:solidFill>
                  <a:srgbClr val="C4C1DD"/>
                </a:solidFill>
                <a:latin typeface="Tahoma" panose="020B0604030504040204"/>
                <a:cs typeface="Tahoma" panose="020B0604030504040204"/>
              </a:rPr>
              <a:t>Unit</a:t>
            </a:r>
            <a:endParaRPr sz="62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620" spc="-50" dirty="0">
                <a:solidFill>
                  <a:srgbClr val="C4C1DD"/>
                </a:solidFill>
                <a:latin typeface="Tahoma" panose="020B0604030504040204"/>
                <a:cs typeface="Tahoma" panose="020B0604030504040204"/>
              </a:rPr>
              <a:t>**</a:t>
            </a:r>
            <a:r>
              <a:rPr sz="620" spc="135" dirty="0">
                <a:solidFill>
                  <a:srgbClr val="C4C1D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20" dirty="0">
                <a:solidFill>
                  <a:srgbClr val="C4C1DD"/>
                </a:solidFill>
                <a:latin typeface="Tahoma" panose="020B0604030504040204"/>
                <a:cs typeface="Tahoma" panose="020B0604030504040204"/>
              </a:rPr>
              <a:t>Residential</a:t>
            </a:r>
            <a:r>
              <a:rPr sz="620" spc="40" dirty="0">
                <a:solidFill>
                  <a:srgbClr val="C4C1DD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620" spc="-10" dirty="0">
                <a:solidFill>
                  <a:srgbClr val="C4C1DD"/>
                </a:solidFill>
                <a:latin typeface="Tahoma" panose="020B0604030504040204"/>
                <a:cs typeface="Tahoma" panose="020B0604030504040204"/>
              </a:rPr>
              <a:t>Gateway</a:t>
            </a:r>
            <a:endParaRPr sz="62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38267" y="4511888"/>
            <a:ext cx="386603" cy="280147"/>
          </a:xfrm>
          <a:custGeom>
            <a:avLst/>
            <a:gdLst/>
            <a:ahLst/>
            <a:cxnLst/>
            <a:rect l="l" t="t" r="r" b="b"/>
            <a:pathLst>
              <a:path w="438150" h="317500">
                <a:moveTo>
                  <a:pt x="0" y="0"/>
                </a:moveTo>
                <a:lnTo>
                  <a:pt x="0" y="256108"/>
                </a:lnTo>
                <a:lnTo>
                  <a:pt x="4814" y="279954"/>
                </a:lnTo>
                <a:lnTo>
                  <a:pt x="17945" y="299427"/>
                </a:lnTo>
                <a:lnTo>
                  <a:pt x="37418" y="312558"/>
                </a:lnTo>
                <a:lnTo>
                  <a:pt x="61264" y="317372"/>
                </a:lnTo>
                <a:lnTo>
                  <a:pt x="437845" y="317372"/>
                </a:lnTo>
              </a:path>
            </a:pathLst>
          </a:custGeom>
          <a:ln w="63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7750" y="1030941"/>
            <a:ext cx="5171515" cy="5042647"/>
          </a:xfrm>
          <a:custGeom>
            <a:avLst/>
            <a:gdLst/>
            <a:ahLst/>
            <a:cxnLst/>
            <a:rect l="l" t="t" r="r" b="b"/>
            <a:pathLst>
              <a:path w="5861050" h="5715000">
                <a:moveTo>
                  <a:pt x="5689600" y="0"/>
                </a:moveTo>
                <a:lnTo>
                  <a:pt x="0" y="0"/>
                </a:lnTo>
                <a:lnTo>
                  <a:pt x="0" y="5715000"/>
                </a:lnTo>
                <a:lnTo>
                  <a:pt x="5689600" y="5715000"/>
                </a:lnTo>
                <a:lnTo>
                  <a:pt x="5735178" y="5708875"/>
                </a:lnTo>
                <a:lnTo>
                  <a:pt x="5776134" y="5691592"/>
                </a:lnTo>
                <a:lnTo>
                  <a:pt x="5810834" y="5664784"/>
                </a:lnTo>
                <a:lnTo>
                  <a:pt x="5837642" y="5630084"/>
                </a:lnTo>
                <a:lnTo>
                  <a:pt x="5854925" y="5589128"/>
                </a:lnTo>
                <a:lnTo>
                  <a:pt x="5861050" y="5543550"/>
                </a:lnTo>
                <a:lnTo>
                  <a:pt x="5861050" y="171450"/>
                </a:lnTo>
                <a:lnTo>
                  <a:pt x="5854925" y="125871"/>
                </a:lnTo>
                <a:lnTo>
                  <a:pt x="5837642" y="84915"/>
                </a:lnTo>
                <a:lnTo>
                  <a:pt x="5810834" y="50215"/>
                </a:lnTo>
                <a:lnTo>
                  <a:pt x="5776134" y="23407"/>
                </a:lnTo>
                <a:lnTo>
                  <a:pt x="5735178" y="6124"/>
                </a:lnTo>
                <a:lnTo>
                  <a:pt x="56896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"/>
          </a:p>
        </p:txBody>
      </p:sp>
      <p:sp>
        <p:nvSpPr>
          <p:cNvPr id="3" name="object 3"/>
          <p:cNvSpPr txBox="1"/>
          <p:nvPr/>
        </p:nvSpPr>
        <p:spPr>
          <a:xfrm>
            <a:off x="2394979" y="611631"/>
            <a:ext cx="2015378" cy="14605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FWA</a:t>
            </a:r>
            <a:r>
              <a:rPr sz="88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" spc="5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TESTING</a:t>
            </a:r>
            <a:r>
              <a:rPr sz="880" spc="6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" spc="12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-</a:t>
            </a:r>
            <a:r>
              <a:rPr sz="88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" spc="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FROM</a:t>
            </a:r>
            <a:r>
              <a:rPr sz="88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" spc="7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LAB</a:t>
            </a:r>
            <a:r>
              <a:rPr sz="88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TO</a:t>
            </a:r>
            <a:r>
              <a:rPr sz="880" spc="8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880" spc="-2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LIVE</a:t>
            </a:r>
            <a:endParaRPr sz="88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7102" y="1237690"/>
            <a:ext cx="3429560" cy="215265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25" b="1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5G</a:t>
            </a:r>
            <a:r>
              <a:rPr sz="1325" b="1" spc="-5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25" b="1" spc="-6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Home</a:t>
            </a:r>
            <a:r>
              <a:rPr sz="1325" b="1" spc="-5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325" b="1" spc="-2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Gateway</a:t>
            </a:r>
            <a:r>
              <a:rPr sz="1325" b="1" spc="-5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Connectivity </a:t>
            </a:r>
            <a:r>
              <a:rPr sz="1325" b="1" spc="-1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Architecture</a:t>
            </a:r>
            <a:endParaRPr sz="1325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90011" y="1664270"/>
            <a:ext cx="4541184" cy="3890122"/>
            <a:chOff x="3889079" y="1886173"/>
            <a:chExt cx="5146675" cy="4408805"/>
          </a:xfrm>
        </p:grpSpPr>
        <p:sp>
          <p:nvSpPr>
            <p:cNvPr id="7" name="object 7"/>
            <p:cNvSpPr/>
            <p:nvPr/>
          </p:nvSpPr>
          <p:spPr>
            <a:xfrm>
              <a:off x="3889070" y="3563530"/>
              <a:ext cx="2794635" cy="2731135"/>
            </a:xfrm>
            <a:custGeom>
              <a:avLst/>
              <a:gdLst/>
              <a:ahLst/>
              <a:cxnLst/>
              <a:rect l="l" t="t" r="r" b="b"/>
              <a:pathLst>
                <a:path w="2794634" h="2731135">
                  <a:moveTo>
                    <a:pt x="2489873" y="1544040"/>
                  </a:moveTo>
                  <a:lnTo>
                    <a:pt x="2481135" y="1501927"/>
                  </a:lnTo>
                  <a:lnTo>
                    <a:pt x="2456357" y="1466735"/>
                  </a:lnTo>
                  <a:lnTo>
                    <a:pt x="1469428" y="542290"/>
                  </a:lnTo>
                  <a:lnTo>
                    <a:pt x="1435341" y="520839"/>
                  </a:lnTo>
                  <a:lnTo>
                    <a:pt x="1397025" y="513676"/>
                  </a:lnTo>
                  <a:lnTo>
                    <a:pt x="1358684" y="520839"/>
                  </a:lnTo>
                  <a:lnTo>
                    <a:pt x="1324597" y="542290"/>
                  </a:lnTo>
                  <a:lnTo>
                    <a:pt x="336511" y="1467827"/>
                  </a:lnTo>
                  <a:lnTo>
                    <a:pt x="312597" y="1501787"/>
                  </a:lnTo>
                  <a:lnTo>
                    <a:pt x="304165" y="1542453"/>
                  </a:lnTo>
                  <a:lnTo>
                    <a:pt x="304165" y="2624937"/>
                  </a:lnTo>
                  <a:lnTo>
                    <a:pt x="312496" y="2666174"/>
                  </a:lnTo>
                  <a:lnTo>
                    <a:pt x="335191" y="2699855"/>
                  </a:lnTo>
                  <a:lnTo>
                    <a:pt x="368858" y="2722549"/>
                  </a:lnTo>
                  <a:lnTo>
                    <a:pt x="410095" y="2730868"/>
                  </a:lnTo>
                  <a:lnTo>
                    <a:pt x="2383942" y="2730868"/>
                  </a:lnTo>
                  <a:lnTo>
                    <a:pt x="2425179" y="2722549"/>
                  </a:lnTo>
                  <a:lnTo>
                    <a:pt x="2458847" y="2699855"/>
                  </a:lnTo>
                  <a:lnTo>
                    <a:pt x="2481554" y="2666174"/>
                  </a:lnTo>
                  <a:lnTo>
                    <a:pt x="2489873" y="2624937"/>
                  </a:lnTo>
                  <a:lnTo>
                    <a:pt x="2489873" y="1544040"/>
                  </a:lnTo>
                  <a:close/>
                </a:path>
                <a:path w="2794634" h="2731135">
                  <a:moveTo>
                    <a:pt x="2794038" y="1334871"/>
                  </a:moveTo>
                  <a:lnTo>
                    <a:pt x="2786380" y="1291932"/>
                  </a:lnTo>
                  <a:lnTo>
                    <a:pt x="2760675" y="1254493"/>
                  </a:lnTo>
                  <a:lnTo>
                    <a:pt x="1725993" y="286664"/>
                  </a:lnTo>
                  <a:lnTo>
                    <a:pt x="1436065" y="15455"/>
                  </a:lnTo>
                  <a:lnTo>
                    <a:pt x="1417688" y="3860"/>
                  </a:lnTo>
                  <a:lnTo>
                    <a:pt x="1397025" y="0"/>
                  </a:lnTo>
                  <a:lnTo>
                    <a:pt x="1376349" y="3860"/>
                  </a:lnTo>
                  <a:lnTo>
                    <a:pt x="1357985" y="15455"/>
                  </a:lnTo>
                  <a:lnTo>
                    <a:pt x="33375" y="1254493"/>
                  </a:lnTo>
                  <a:lnTo>
                    <a:pt x="7658" y="1291932"/>
                  </a:lnTo>
                  <a:lnTo>
                    <a:pt x="0" y="1334871"/>
                  </a:lnTo>
                  <a:lnTo>
                    <a:pt x="10210" y="1377289"/>
                  </a:lnTo>
                  <a:lnTo>
                    <a:pt x="38112" y="1413116"/>
                  </a:lnTo>
                  <a:lnTo>
                    <a:pt x="71843" y="1432052"/>
                  </a:lnTo>
                  <a:lnTo>
                    <a:pt x="108966" y="1437601"/>
                  </a:lnTo>
                  <a:lnTo>
                    <a:pt x="145694" y="1429905"/>
                  </a:lnTo>
                  <a:lnTo>
                    <a:pt x="178282" y="1409052"/>
                  </a:lnTo>
                  <a:lnTo>
                    <a:pt x="1372374" y="296392"/>
                  </a:lnTo>
                  <a:lnTo>
                    <a:pt x="1383969" y="289090"/>
                  </a:lnTo>
                  <a:lnTo>
                    <a:pt x="1397012" y="286664"/>
                  </a:lnTo>
                  <a:lnTo>
                    <a:pt x="1410055" y="289090"/>
                  </a:lnTo>
                  <a:lnTo>
                    <a:pt x="1421663" y="296392"/>
                  </a:lnTo>
                  <a:lnTo>
                    <a:pt x="2615768" y="1409052"/>
                  </a:lnTo>
                  <a:lnTo>
                    <a:pt x="2648356" y="1429905"/>
                  </a:lnTo>
                  <a:lnTo>
                    <a:pt x="2685084" y="1437601"/>
                  </a:lnTo>
                  <a:lnTo>
                    <a:pt x="2722194" y="1432052"/>
                  </a:lnTo>
                  <a:lnTo>
                    <a:pt x="2755938" y="1413116"/>
                  </a:lnTo>
                  <a:lnTo>
                    <a:pt x="2783827" y="1377289"/>
                  </a:lnTo>
                  <a:lnTo>
                    <a:pt x="2794038" y="1334871"/>
                  </a:lnTo>
                  <a:close/>
                </a:path>
              </a:pathLst>
            </a:custGeom>
            <a:solidFill>
              <a:srgbClr val="2C54CD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8" name="object 8"/>
            <p:cNvSpPr/>
            <p:nvPr/>
          </p:nvSpPr>
          <p:spPr>
            <a:xfrm>
              <a:off x="8079456" y="1895380"/>
              <a:ext cx="946785" cy="596900"/>
            </a:xfrm>
            <a:custGeom>
              <a:avLst/>
              <a:gdLst/>
              <a:ahLst/>
              <a:cxnLst/>
              <a:rect l="l" t="t" r="r" b="b"/>
              <a:pathLst>
                <a:path w="946784" h="596900">
                  <a:moveTo>
                    <a:pt x="406603" y="0"/>
                  </a:moveTo>
                  <a:lnTo>
                    <a:pt x="353465" y="8166"/>
                  </a:lnTo>
                  <a:lnTo>
                    <a:pt x="305995" y="31168"/>
                  </a:lnTo>
                  <a:lnTo>
                    <a:pt x="267205" y="66758"/>
                  </a:lnTo>
                  <a:lnTo>
                    <a:pt x="240106" y="112687"/>
                  </a:lnTo>
                  <a:lnTo>
                    <a:pt x="193350" y="113485"/>
                  </a:lnTo>
                  <a:lnTo>
                    <a:pt x="151188" y="128433"/>
                  </a:lnTo>
                  <a:lnTo>
                    <a:pt x="116075" y="155171"/>
                  </a:lnTo>
                  <a:lnTo>
                    <a:pt x="90464" y="191336"/>
                  </a:lnTo>
                  <a:lnTo>
                    <a:pt x="76809" y="234568"/>
                  </a:lnTo>
                  <a:lnTo>
                    <a:pt x="45728" y="250982"/>
                  </a:lnTo>
                  <a:lnTo>
                    <a:pt x="21445" y="275715"/>
                  </a:lnTo>
                  <a:lnTo>
                    <a:pt x="5641" y="306694"/>
                  </a:lnTo>
                  <a:lnTo>
                    <a:pt x="0" y="341845"/>
                  </a:lnTo>
                  <a:lnTo>
                    <a:pt x="9628" y="387521"/>
                  </a:lnTo>
                  <a:lnTo>
                    <a:pt x="35725" y="424387"/>
                  </a:lnTo>
                  <a:lnTo>
                    <a:pt x="74109" y="448250"/>
                  </a:lnTo>
                  <a:lnTo>
                    <a:pt x="120599" y="454913"/>
                  </a:lnTo>
                  <a:lnTo>
                    <a:pt x="135698" y="501143"/>
                  </a:lnTo>
                  <a:lnTo>
                    <a:pt x="165361" y="538359"/>
                  </a:lnTo>
                  <a:lnTo>
                    <a:pt x="206200" y="563173"/>
                  </a:lnTo>
                  <a:lnTo>
                    <a:pt x="254825" y="572198"/>
                  </a:lnTo>
                  <a:lnTo>
                    <a:pt x="279124" y="570017"/>
                  </a:lnTo>
                  <a:lnTo>
                    <a:pt x="302336" y="563629"/>
                  </a:lnTo>
                  <a:lnTo>
                    <a:pt x="323966" y="553263"/>
                  </a:lnTo>
                  <a:lnTo>
                    <a:pt x="343522" y="539153"/>
                  </a:lnTo>
                  <a:lnTo>
                    <a:pt x="371271" y="563417"/>
                  </a:lnTo>
                  <a:lnTo>
                    <a:pt x="403147" y="581445"/>
                  </a:lnTo>
                  <a:lnTo>
                    <a:pt x="438039" y="592675"/>
                  </a:lnTo>
                  <a:lnTo>
                    <a:pt x="474840" y="596544"/>
                  </a:lnTo>
                  <a:lnTo>
                    <a:pt x="519487" y="590959"/>
                  </a:lnTo>
                  <a:lnTo>
                    <a:pt x="560489" y="574881"/>
                  </a:lnTo>
                  <a:lnTo>
                    <a:pt x="596194" y="549320"/>
                  </a:lnTo>
                  <a:lnTo>
                    <a:pt x="624954" y="515289"/>
                  </a:lnTo>
                  <a:lnTo>
                    <a:pt x="639144" y="521312"/>
                  </a:lnTo>
                  <a:lnTo>
                    <a:pt x="653900" y="525660"/>
                  </a:lnTo>
                  <a:lnTo>
                    <a:pt x="669109" y="528296"/>
                  </a:lnTo>
                  <a:lnTo>
                    <a:pt x="684656" y="529183"/>
                  </a:lnTo>
                  <a:lnTo>
                    <a:pt x="722155" y="523975"/>
                  </a:lnTo>
                  <a:lnTo>
                    <a:pt x="755902" y="509101"/>
                  </a:lnTo>
                  <a:lnTo>
                    <a:pt x="784246" y="485688"/>
                  </a:lnTo>
                  <a:lnTo>
                    <a:pt x="805535" y="454863"/>
                  </a:lnTo>
                  <a:lnTo>
                    <a:pt x="850414" y="444969"/>
                  </a:lnTo>
                  <a:lnTo>
                    <a:pt x="889187" y="422756"/>
                  </a:lnTo>
                  <a:lnTo>
                    <a:pt x="919634" y="390447"/>
                  </a:lnTo>
                  <a:lnTo>
                    <a:pt x="939531" y="350261"/>
                  </a:lnTo>
                  <a:lnTo>
                    <a:pt x="946657" y="304418"/>
                  </a:lnTo>
                  <a:lnTo>
                    <a:pt x="938150" y="254601"/>
                  </a:lnTo>
                  <a:lnTo>
                    <a:pt x="914609" y="211750"/>
                  </a:lnTo>
                  <a:lnTo>
                    <a:pt x="879010" y="178785"/>
                  </a:lnTo>
                  <a:lnTo>
                    <a:pt x="834329" y="158629"/>
                  </a:lnTo>
                  <a:lnTo>
                    <a:pt x="783539" y="154203"/>
                  </a:lnTo>
                  <a:lnTo>
                    <a:pt x="765655" y="104673"/>
                  </a:lnTo>
                  <a:lnTo>
                    <a:pt x="732710" y="65209"/>
                  </a:lnTo>
                  <a:lnTo>
                    <a:pt x="688130" y="39112"/>
                  </a:lnTo>
                  <a:lnTo>
                    <a:pt x="635342" y="29679"/>
                  </a:lnTo>
                  <a:lnTo>
                    <a:pt x="610057" y="31779"/>
                  </a:lnTo>
                  <a:lnTo>
                    <a:pt x="585866" y="37968"/>
                  </a:lnTo>
                  <a:lnTo>
                    <a:pt x="563148" y="48083"/>
                  </a:lnTo>
                  <a:lnTo>
                    <a:pt x="542277" y="61963"/>
                  </a:lnTo>
                  <a:lnTo>
                    <a:pt x="514145" y="35774"/>
                  </a:lnTo>
                  <a:lnTo>
                    <a:pt x="481383" y="16308"/>
                  </a:lnTo>
                  <a:lnTo>
                    <a:pt x="445150" y="4179"/>
                  </a:lnTo>
                  <a:lnTo>
                    <a:pt x="4066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9" name="object 9"/>
            <p:cNvSpPr/>
            <p:nvPr/>
          </p:nvSpPr>
          <p:spPr>
            <a:xfrm>
              <a:off x="8079456" y="1895380"/>
              <a:ext cx="946785" cy="596900"/>
            </a:xfrm>
            <a:custGeom>
              <a:avLst/>
              <a:gdLst/>
              <a:ahLst/>
              <a:cxnLst/>
              <a:rect l="l" t="t" r="r" b="b"/>
              <a:pathLst>
                <a:path w="946784" h="596900">
                  <a:moveTo>
                    <a:pt x="120599" y="454913"/>
                  </a:moveTo>
                  <a:lnTo>
                    <a:pt x="135698" y="501143"/>
                  </a:lnTo>
                  <a:lnTo>
                    <a:pt x="165361" y="538359"/>
                  </a:lnTo>
                  <a:lnTo>
                    <a:pt x="206200" y="563173"/>
                  </a:lnTo>
                  <a:lnTo>
                    <a:pt x="254825" y="572198"/>
                  </a:lnTo>
                  <a:lnTo>
                    <a:pt x="279124" y="570017"/>
                  </a:lnTo>
                  <a:lnTo>
                    <a:pt x="302336" y="563629"/>
                  </a:lnTo>
                  <a:lnTo>
                    <a:pt x="323966" y="553263"/>
                  </a:lnTo>
                  <a:lnTo>
                    <a:pt x="343522" y="539153"/>
                  </a:lnTo>
                  <a:lnTo>
                    <a:pt x="371271" y="563417"/>
                  </a:lnTo>
                  <a:lnTo>
                    <a:pt x="403147" y="581445"/>
                  </a:lnTo>
                  <a:lnTo>
                    <a:pt x="438039" y="592675"/>
                  </a:lnTo>
                  <a:lnTo>
                    <a:pt x="474840" y="596544"/>
                  </a:lnTo>
                  <a:lnTo>
                    <a:pt x="519487" y="590959"/>
                  </a:lnTo>
                  <a:lnTo>
                    <a:pt x="560489" y="574881"/>
                  </a:lnTo>
                  <a:lnTo>
                    <a:pt x="596194" y="549320"/>
                  </a:lnTo>
                  <a:lnTo>
                    <a:pt x="624954" y="515289"/>
                  </a:lnTo>
                  <a:lnTo>
                    <a:pt x="639144" y="521312"/>
                  </a:lnTo>
                  <a:lnTo>
                    <a:pt x="653900" y="525660"/>
                  </a:lnTo>
                  <a:lnTo>
                    <a:pt x="669109" y="528296"/>
                  </a:lnTo>
                  <a:lnTo>
                    <a:pt x="684656" y="529183"/>
                  </a:lnTo>
                  <a:lnTo>
                    <a:pt x="722155" y="523975"/>
                  </a:lnTo>
                  <a:lnTo>
                    <a:pt x="755902" y="509101"/>
                  </a:lnTo>
                  <a:lnTo>
                    <a:pt x="784246" y="485688"/>
                  </a:lnTo>
                  <a:lnTo>
                    <a:pt x="805535" y="454863"/>
                  </a:lnTo>
                  <a:lnTo>
                    <a:pt x="850414" y="444969"/>
                  </a:lnTo>
                  <a:lnTo>
                    <a:pt x="889187" y="422756"/>
                  </a:lnTo>
                  <a:lnTo>
                    <a:pt x="919634" y="390447"/>
                  </a:lnTo>
                  <a:lnTo>
                    <a:pt x="939531" y="350261"/>
                  </a:lnTo>
                  <a:lnTo>
                    <a:pt x="946657" y="304418"/>
                  </a:lnTo>
                  <a:lnTo>
                    <a:pt x="938150" y="254601"/>
                  </a:lnTo>
                  <a:lnTo>
                    <a:pt x="914609" y="211750"/>
                  </a:lnTo>
                  <a:lnTo>
                    <a:pt x="879010" y="178785"/>
                  </a:lnTo>
                  <a:lnTo>
                    <a:pt x="834329" y="158629"/>
                  </a:lnTo>
                  <a:lnTo>
                    <a:pt x="783539" y="154203"/>
                  </a:lnTo>
                  <a:lnTo>
                    <a:pt x="765655" y="104673"/>
                  </a:lnTo>
                  <a:lnTo>
                    <a:pt x="732710" y="65209"/>
                  </a:lnTo>
                  <a:lnTo>
                    <a:pt x="688130" y="39112"/>
                  </a:lnTo>
                  <a:lnTo>
                    <a:pt x="635342" y="29679"/>
                  </a:lnTo>
                  <a:lnTo>
                    <a:pt x="610057" y="31779"/>
                  </a:lnTo>
                  <a:lnTo>
                    <a:pt x="585866" y="37968"/>
                  </a:lnTo>
                  <a:lnTo>
                    <a:pt x="563148" y="48083"/>
                  </a:lnTo>
                  <a:lnTo>
                    <a:pt x="542277" y="61963"/>
                  </a:lnTo>
                  <a:lnTo>
                    <a:pt x="514145" y="35774"/>
                  </a:lnTo>
                  <a:lnTo>
                    <a:pt x="481383" y="16308"/>
                  </a:lnTo>
                  <a:lnTo>
                    <a:pt x="445150" y="4179"/>
                  </a:lnTo>
                  <a:lnTo>
                    <a:pt x="406603" y="0"/>
                  </a:lnTo>
                  <a:lnTo>
                    <a:pt x="353465" y="8166"/>
                  </a:lnTo>
                  <a:lnTo>
                    <a:pt x="305995" y="31168"/>
                  </a:lnTo>
                  <a:lnTo>
                    <a:pt x="267205" y="66758"/>
                  </a:lnTo>
                  <a:lnTo>
                    <a:pt x="240106" y="112687"/>
                  </a:lnTo>
                  <a:lnTo>
                    <a:pt x="193350" y="113485"/>
                  </a:lnTo>
                  <a:lnTo>
                    <a:pt x="151188" y="128433"/>
                  </a:lnTo>
                  <a:lnTo>
                    <a:pt x="116075" y="155171"/>
                  </a:lnTo>
                  <a:lnTo>
                    <a:pt x="90464" y="191336"/>
                  </a:lnTo>
                  <a:lnTo>
                    <a:pt x="76809" y="234568"/>
                  </a:lnTo>
                  <a:lnTo>
                    <a:pt x="45728" y="250982"/>
                  </a:lnTo>
                  <a:lnTo>
                    <a:pt x="21445" y="275715"/>
                  </a:lnTo>
                  <a:lnTo>
                    <a:pt x="5641" y="306694"/>
                  </a:lnTo>
                  <a:lnTo>
                    <a:pt x="0" y="341845"/>
                  </a:lnTo>
                  <a:lnTo>
                    <a:pt x="9628" y="387521"/>
                  </a:lnTo>
                  <a:lnTo>
                    <a:pt x="35725" y="424387"/>
                  </a:lnTo>
                  <a:lnTo>
                    <a:pt x="74109" y="448250"/>
                  </a:lnTo>
                  <a:lnTo>
                    <a:pt x="120599" y="454913"/>
                  </a:lnTo>
                  <a:close/>
                </a:path>
              </a:pathLst>
            </a:custGeom>
            <a:ln w="18097">
              <a:solidFill>
                <a:srgbClr val="2C54CD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924891" y="1860510"/>
            <a:ext cx="560854" cy="163830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70" b="1" dirty="0">
                <a:solidFill>
                  <a:srgbClr val="2C54CD"/>
                </a:solidFill>
                <a:latin typeface="Arial" panose="020B0604020202020204"/>
                <a:cs typeface="Arial" panose="020B0604020202020204"/>
              </a:rPr>
              <a:t>5G </a:t>
            </a:r>
            <a:r>
              <a:rPr sz="970" b="1" spc="-30" dirty="0">
                <a:solidFill>
                  <a:srgbClr val="2C54CD"/>
                </a:solidFill>
                <a:latin typeface="Arial" panose="020B0604020202020204"/>
                <a:cs typeface="Arial" panose="020B0604020202020204"/>
              </a:rPr>
              <a:t>CORE</a:t>
            </a:r>
            <a:endParaRPr sz="97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557054" y="2703634"/>
            <a:ext cx="712134" cy="267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40" b="1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Internal</a:t>
            </a:r>
            <a:r>
              <a:rPr sz="840" b="1" spc="-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spc="-3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home </a:t>
            </a:r>
            <a:r>
              <a:rPr sz="840" b="1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Wi-</a:t>
            </a:r>
            <a:r>
              <a:rPr sz="840" b="1" spc="-4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Fi</a:t>
            </a:r>
            <a:r>
              <a:rPr sz="840" b="1" spc="5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spc="-1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network</a:t>
            </a:r>
            <a:endParaRPr sz="8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30343" y="3702513"/>
            <a:ext cx="1270747" cy="267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40" b="1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Mobile</a:t>
            </a:r>
            <a:r>
              <a:rPr sz="840" b="1" spc="-1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spc="-3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Service</a:t>
            </a:r>
            <a:r>
              <a:rPr sz="840" b="1" spc="-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spc="-2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Provider</a:t>
            </a:r>
            <a:r>
              <a:rPr sz="840" b="1" spc="-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spc="11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/ </a:t>
            </a:r>
            <a:r>
              <a:rPr sz="840" b="1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Internet</a:t>
            </a:r>
            <a:r>
              <a:rPr sz="840" b="1" spc="-3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spc="-1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Provider</a:t>
            </a:r>
            <a:endParaRPr sz="8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14508" y="4492461"/>
            <a:ext cx="1442196" cy="26797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40" b="1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High-</a:t>
            </a:r>
            <a:r>
              <a:rPr sz="840" b="1" spc="-2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speed</a:t>
            </a:r>
            <a:r>
              <a:rPr sz="840" b="1" spc="2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spc="-3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wireless</a:t>
            </a:r>
            <a:r>
              <a:rPr sz="840" b="1" spc="2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spc="-1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internet </a:t>
            </a:r>
            <a:r>
              <a:rPr sz="840" b="1" spc="-2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signal</a:t>
            </a:r>
            <a:r>
              <a:rPr sz="840" b="1" spc="-3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840" b="1" spc="-3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840" b="1" spc="-30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Mobile</a:t>
            </a:r>
            <a:r>
              <a:rPr sz="840" b="1" spc="-3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40" b="1" spc="-25" dirty="0">
                <a:solidFill>
                  <a:srgbClr val="39308C"/>
                </a:solidFill>
                <a:latin typeface="Arial" panose="020B0604020202020204"/>
                <a:cs typeface="Arial" panose="020B0604020202020204"/>
              </a:rPr>
              <a:t>ISP</a:t>
            </a:r>
            <a:endParaRPr sz="8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01602" y="4956405"/>
            <a:ext cx="551890" cy="377190"/>
          </a:xfrm>
          <a:prstGeom prst="rect">
            <a:avLst/>
          </a:prstGeom>
        </p:spPr>
        <p:txBody>
          <a:bodyPr vert="horz" wrap="square" lIns="0" tIns="21851" rIns="0" bIns="0" rtlCol="0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195"/>
              </a:spcBef>
            </a:pPr>
            <a:r>
              <a:rPr sz="84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User </a:t>
            </a:r>
            <a:r>
              <a:rPr sz="840" b="1" spc="-3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Equipment </a:t>
            </a:r>
            <a:r>
              <a:rPr sz="84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(UE)</a:t>
            </a:r>
            <a:endParaRPr sz="8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08445" y="4751070"/>
            <a:ext cx="543560" cy="400050"/>
          </a:xfrm>
          <a:prstGeom prst="rect">
            <a:avLst/>
          </a:prstGeom>
        </p:spPr>
        <p:txBody>
          <a:bodyPr vert="horz" wrap="square" lIns="0" tIns="11205" rIns="0" bIns="0" rtlCol="0">
            <a:spAutoFit/>
          </a:bodyPr>
          <a:lstStyle/>
          <a:p>
            <a:pPr marR="5715" algn="r">
              <a:lnSpc>
                <a:spcPts val="1045"/>
              </a:lnSpc>
              <a:spcBef>
                <a:spcPts val="100"/>
              </a:spcBef>
            </a:pPr>
            <a:r>
              <a:rPr sz="840" b="1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5G</a:t>
            </a:r>
            <a:endParaRPr sz="840">
              <a:latin typeface="Arial" panose="020B0604020202020204"/>
              <a:cs typeface="Arial" panose="020B0604020202020204"/>
            </a:endParaRPr>
          </a:p>
          <a:p>
            <a:pPr marL="12700" marR="5080" indent="173355">
              <a:lnSpc>
                <a:spcPts val="950"/>
              </a:lnSpc>
              <a:spcBef>
                <a:spcPts val="95"/>
              </a:spcBef>
            </a:pPr>
            <a:r>
              <a:rPr sz="84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Home </a:t>
            </a:r>
            <a:r>
              <a:rPr sz="84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Gateway</a:t>
            </a:r>
            <a:endParaRPr sz="84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92736" y="5621621"/>
            <a:ext cx="616884" cy="163830"/>
          </a:xfrm>
          <a:prstGeom prst="rect">
            <a:avLst/>
          </a:prstGeom>
        </p:spPr>
        <p:txBody>
          <a:bodyPr vert="horz" wrap="square" lIns="0" tIns="156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70" b="1" spc="-45" dirty="0">
                <a:solidFill>
                  <a:srgbClr val="2C54CD"/>
                </a:solidFill>
                <a:latin typeface="Arial" panose="020B0604020202020204"/>
                <a:cs typeface="Arial" panose="020B0604020202020204"/>
              </a:rPr>
              <a:t>END</a:t>
            </a:r>
            <a:r>
              <a:rPr sz="970" b="1" spc="-30" dirty="0">
                <a:solidFill>
                  <a:srgbClr val="2C54C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70" b="1" spc="-55" dirty="0">
                <a:solidFill>
                  <a:srgbClr val="2C54CD"/>
                </a:solidFill>
                <a:latin typeface="Arial" panose="020B0604020202020204"/>
                <a:cs typeface="Arial" panose="020B0604020202020204"/>
              </a:rPr>
              <a:t>USER</a:t>
            </a:r>
            <a:endParaRPr sz="97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512864" y="2112248"/>
            <a:ext cx="3891243" cy="2842932"/>
            <a:chOff x="4368313" y="2393881"/>
            <a:chExt cx="4410075" cy="3221990"/>
          </a:xfrm>
        </p:grpSpPr>
        <p:pic>
          <p:nvPicPr>
            <p:cNvPr id="18" name="object 1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759402" y="2393881"/>
              <a:ext cx="2730640" cy="18022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07356" y="4912883"/>
              <a:ext cx="373380" cy="697230"/>
            </a:xfrm>
            <a:custGeom>
              <a:avLst/>
              <a:gdLst/>
              <a:ahLst/>
              <a:cxnLst/>
              <a:rect l="l" t="t" r="r" b="b"/>
              <a:pathLst>
                <a:path w="373379" h="697229">
                  <a:moveTo>
                    <a:pt x="70378" y="0"/>
                  </a:moveTo>
                  <a:lnTo>
                    <a:pt x="51808" y="47768"/>
                  </a:lnTo>
                  <a:lnTo>
                    <a:pt x="35947" y="96813"/>
                  </a:lnTo>
                  <a:lnTo>
                    <a:pt x="22875" y="147042"/>
                  </a:lnTo>
                  <a:lnTo>
                    <a:pt x="13060" y="195762"/>
                  </a:lnTo>
                  <a:lnTo>
                    <a:pt x="5734" y="247493"/>
                  </a:lnTo>
                  <a:lnTo>
                    <a:pt x="1521" y="295935"/>
                  </a:lnTo>
                  <a:lnTo>
                    <a:pt x="0" y="348614"/>
                  </a:lnTo>
                  <a:lnTo>
                    <a:pt x="1520" y="401238"/>
                  </a:lnTo>
                  <a:lnTo>
                    <a:pt x="6024" y="453062"/>
                  </a:lnTo>
                  <a:lnTo>
                    <a:pt x="13429" y="504001"/>
                  </a:lnTo>
                  <a:lnTo>
                    <a:pt x="23650" y="553971"/>
                  </a:lnTo>
                  <a:lnTo>
                    <a:pt x="36603" y="602888"/>
                  </a:lnTo>
                  <a:lnTo>
                    <a:pt x="52205" y="650670"/>
                  </a:lnTo>
                  <a:lnTo>
                    <a:pt x="70378" y="697229"/>
                  </a:lnTo>
                  <a:lnTo>
                    <a:pt x="372928" y="575001"/>
                  </a:lnTo>
                  <a:lnTo>
                    <a:pt x="356507" y="532537"/>
                  </a:lnTo>
                  <a:lnTo>
                    <a:pt x="343463" y="488508"/>
                  </a:lnTo>
                  <a:lnTo>
                    <a:pt x="333952" y="443075"/>
                  </a:lnTo>
                  <a:lnTo>
                    <a:pt x="328131" y="396392"/>
                  </a:lnTo>
                  <a:lnTo>
                    <a:pt x="326156" y="348614"/>
                  </a:lnTo>
                  <a:lnTo>
                    <a:pt x="329053" y="290799"/>
                  </a:lnTo>
                  <a:lnTo>
                    <a:pt x="337559" y="234640"/>
                  </a:lnTo>
                  <a:lnTo>
                    <a:pt x="351396" y="180416"/>
                  </a:lnTo>
                  <a:lnTo>
                    <a:pt x="370289" y="128406"/>
                  </a:lnTo>
                  <a:lnTo>
                    <a:pt x="70378" y="0"/>
                  </a:lnTo>
                  <a:close/>
                </a:path>
              </a:pathLst>
            </a:custGeom>
            <a:solidFill>
              <a:srgbClr val="B5E8F6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107355" y="4912883"/>
              <a:ext cx="373380" cy="697230"/>
            </a:xfrm>
            <a:custGeom>
              <a:avLst/>
              <a:gdLst/>
              <a:ahLst/>
              <a:cxnLst/>
              <a:rect l="l" t="t" r="r" b="b"/>
              <a:pathLst>
                <a:path w="373379" h="697229">
                  <a:moveTo>
                    <a:pt x="1424" y="299315"/>
                  </a:moveTo>
                  <a:lnTo>
                    <a:pt x="1642" y="294541"/>
                  </a:lnTo>
                  <a:lnTo>
                    <a:pt x="1826" y="292426"/>
                  </a:lnTo>
                </a:path>
                <a:path w="373379" h="697229">
                  <a:moveTo>
                    <a:pt x="5734" y="247492"/>
                  </a:moveTo>
                  <a:lnTo>
                    <a:pt x="9702" y="218863"/>
                  </a:lnTo>
                </a:path>
                <a:path w="373379" h="697229">
                  <a:moveTo>
                    <a:pt x="13060" y="195762"/>
                  </a:moveTo>
                  <a:lnTo>
                    <a:pt x="22875" y="147042"/>
                  </a:lnTo>
                  <a:lnTo>
                    <a:pt x="35947" y="96813"/>
                  </a:lnTo>
                  <a:lnTo>
                    <a:pt x="51809" y="47768"/>
                  </a:lnTo>
                  <a:lnTo>
                    <a:pt x="70378" y="0"/>
                  </a:lnTo>
                  <a:lnTo>
                    <a:pt x="370290" y="128406"/>
                  </a:lnTo>
                  <a:lnTo>
                    <a:pt x="351397" y="180416"/>
                  </a:lnTo>
                  <a:lnTo>
                    <a:pt x="337559" y="234640"/>
                  </a:lnTo>
                  <a:lnTo>
                    <a:pt x="329053" y="290799"/>
                  </a:lnTo>
                  <a:lnTo>
                    <a:pt x="326156" y="348614"/>
                  </a:lnTo>
                  <a:lnTo>
                    <a:pt x="328131" y="396392"/>
                  </a:lnTo>
                  <a:lnTo>
                    <a:pt x="333952" y="443075"/>
                  </a:lnTo>
                  <a:lnTo>
                    <a:pt x="343463" y="488508"/>
                  </a:lnTo>
                  <a:lnTo>
                    <a:pt x="356507" y="532537"/>
                  </a:lnTo>
                  <a:lnTo>
                    <a:pt x="372929" y="575001"/>
                  </a:lnTo>
                  <a:lnTo>
                    <a:pt x="70372" y="697231"/>
                  </a:lnTo>
                  <a:lnTo>
                    <a:pt x="52205" y="650670"/>
                  </a:lnTo>
                  <a:lnTo>
                    <a:pt x="36603" y="602889"/>
                  </a:lnTo>
                  <a:lnTo>
                    <a:pt x="23650" y="553971"/>
                  </a:lnTo>
                  <a:lnTo>
                    <a:pt x="13429" y="504001"/>
                  </a:lnTo>
                  <a:lnTo>
                    <a:pt x="6024" y="453062"/>
                  </a:lnTo>
                  <a:lnTo>
                    <a:pt x="1520" y="401239"/>
                  </a:lnTo>
                  <a:lnTo>
                    <a:pt x="0" y="348614"/>
                  </a:lnTo>
                </a:path>
              </a:pathLst>
            </a:custGeom>
            <a:ln w="10744">
              <a:solidFill>
                <a:srgbClr val="615AA3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433505" y="5041292"/>
              <a:ext cx="262255" cy="447040"/>
            </a:xfrm>
            <a:custGeom>
              <a:avLst/>
              <a:gdLst/>
              <a:ahLst/>
              <a:cxnLst/>
              <a:rect l="l" t="t" r="r" b="b"/>
              <a:pathLst>
                <a:path w="262254" h="447039">
                  <a:moveTo>
                    <a:pt x="44143" y="0"/>
                  </a:moveTo>
                  <a:lnTo>
                    <a:pt x="25251" y="52004"/>
                  </a:lnTo>
                  <a:lnTo>
                    <a:pt x="11409" y="106227"/>
                  </a:lnTo>
                  <a:lnTo>
                    <a:pt x="2898" y="162387"/>
                  </a:lnTo>
                  <a:lnTo>
                    <a:pt x="0" y="220202"/>
                  </a:lnTo>
                  <a:lnTo>
                    <a:pt x="1975" y="267981"/>
                  </a:lnTo>
                  <a:lnTo>
                    <a:pt x="7795" y="314666"/>
                  </a:lnTo>
                  <a:lnTo>
                    <a:pt x="17306" y="360102"/>
                  </a:lnTo>
                  <a:lnTo>
                    <a:pt x="30351" y="404129"/>
                  </a:lnTo>
                  <a:lnTo>
                    <a:pt x="46773" y="446591"/>
                  </a:lnTo>
                  <a:lnTo>
                    <a:pt x="262014" y="359637"/>
                  </a:lnTo>
                  <a:lnTo>
                    <a:pt x="249172" y="326914"/>
                  </a:lnTo>
                  <a:lnTo>
                    <a:pt x="239744" y="292628"/>
                  </a:lnTo>
                  <a:lnTo>
                    <a:pt x="233935" y="256989"/>
                  </a:lnTo>
                  <a:lnTo>
                    <a:pt x="231952" y="220202"/>
                  </a:lnTo>
                  <a:lnTo>
                    <a:pt x="233626" y="186393"/>
                  </a:lnTo>
                  <a:lnTo>
                    <a:pt x="238539" y="153538"/>
                  </a:lnTo>
                  <a:lnTo>
                    <a:pt x="246531" y="121795"/>
                  </a:lnTo>
                  <a:lnTo>
                    <a:pt x="257441" y="91322"/>
                  </a:lnTo>
                  <a:lnTo>
                    <a:pt x="44143" y="0"/>
                  </a:lnTo>
                  <a:close/>
                </a:path>
              </a:pathLst>
            </a:custGeom>
            <a:solidFill>
              <a:srgbClr val="6BD0ED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3505" y="5041292"/>
              <a:ext cx="262255" cy="447040"/>
            </a:xfrm>
            <a:custGeom>
              <a:avLst/>
              <a:gdLst/>
              <a:ahLst/>
              <a:cxnLst/>
              <a:rect l="l" t="t" r="r" b="b"/>
              <a:pathLst>
                <a:path w="262254" h="447039">
                  <a:moveTo>
                    <a:pt x="46773" y="446591"/>
                  </a:moveTo>
                  <a:lnTo>
                    <a:pt x="30351" y="404129"/>
                  </a:lnTo>
                  <a:lnTo>
                    <a:pt x="17306" y="360102"/>
                  </a:lnTo>
                  <a:lnTo>
                    <a:pt x="7795" y="314666"/>
                  </a:lnTo>
                  <a:lnTo>
                    <a:pt x="1975" y="267981"/>
                  </a:lnTo>
                  <a:lnTo>
                    <a:pt x="0" y="220202"/>
                  </a:lnTo>
                  <a:lnTo>
                    <a:pt x="2898" y="162387"/>
                  </a:lnTo>
                  <a:lnTo>
                    <a:pt x="11409" y="106227"/>
                  </a:lnTo>
                  <a:lnTo>
                    <a:pt x="25251" y="52004"/>
                  </a:lnTo>
                  <a:lnTo>
                    <a:pt x="44143" y="0"/>
                  </a:lnTo>
                  <a:lnTo>
                    <a:pt x="257441" y="91322"/>
                  </a:lnTo>
                  <a:lnTo>
                    <a:pt x="246531" y="121795"/>
                  </a:lnTo>
                  <a:lnTo>
                    <a:pt x="238539" y="153538"/>
                  </a:lnTo>
                  <a:lnTo>
                    <a:pt x="233626" y="186393"/>
                  </a:lnTo>
                  <a:lnTo>
                    <a:pt x="231952" y="220202"/>
                  </a:lnTo>
                  <a:lnTo>
                    <a:pt x="233935" y="256989"/>
                  </a:lnTo>
                  <a:lnTo>
                    <a:pt x="239744" y="292628"/>
                  </a:lnTo>
                  <a:lnTo>
                    <a:pt x="249172" y="326914"/>
                  </a:lnTo>
                  <a:lnTo>
                    <a:pt x="262014" y="359637"/>
                  </a:lnTo>
                  <a:lnTo>
                    <a:pt x="46773" y="446591"/>
                  </a:lnTo>
                </a:path>
              </a:pathLst>
            </a:custGeom>
            <a:ln w="10744">
              <a:solidFill>
                <a:srgbClr val="2C54CD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665457" y="5132614"/>
              <a:ext cx="350520" cy="268605"/>
            </a:xfrm>
            <a:custGeom>
              <a:avLst/>
              <a:gdLst/>
              <a:ahLst/>
              <a:cxnLst/>
              <a:rect l="l" t="t" r="r" b="b"/>
              <a:pathLst>
                <a:path w="350520" h="268604">
                  <a:moveTo>
                    <a:pt x="25489" y="0"/>
                  </a:moveTo>
                  <a:lnTo>
                    <a:pt x="14578" y="30474"/>
                  </a:lnTo>
                  <a:lnTo>
                    <a:pt x="6586" y="62217"/>
                  </a:lnTo>
                  <a:lnTo>
                    <a:pt x="1673" y="95072"/>
                  </a:lnTo>
                  <a:lnTo>
                    <a:pt x="0" y="128881"/>
                  </a:lnTo>
                  <a:lnTo>
                    <a:pt x="1982" y="165667"/>
                  </a:lnTo>
                  <a:lnTo>
                    <a:pt x="7791" y="201307"/>
                  </a:lnTo>
                  <a:lnTo>
                    <a:pt x="17220" y="235592"/>
                  </a:lnTo>
                  <a:lnTo>
                    <a:pt x="30061" y="268315"/>
                  </a:lnTo>
                  <a:lnTo>
                    <a:pt x="350151" y="139003"/>
                  </a:lnTo>
                  <a:lnTo>
                    <a:pt x="25489" y="0"/>
                  </a:lnTo>
                  <a:close/>
                </a:path>
              </a:pathLst>
            </a:custGeom>
            <a:solidFill>
              <a:srgbClr val="08B1E1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5665457" y="5132614"/>
              <a:ext cx="350520" cy="268605"/>
            </a:xfrm>
            <a:custGeom>
              <a:avLst/>
              <a:gdLst/>
              <a:ahLst/>
              <a:cxnLst/>
              <a:rect l="l" t="t" r="r" b="b"/>
              <a:pathLst>
                <a:path w="350520" h="268604">
                  <a:moveTo>
                    <a:pt x="30061" y="268315"/>
                  </a:moveTo>
                  <a:lnTo>
                    <a:pt x="17220" y="235592"/>
                  </a:lnTo>
                  <a:lnTo>
                    <a:pt x="7791" y="201307"/>
                  </a:lnTo>
                  <a:lnTo>
                    <a:pt x="1982" y="165667"/>
                  </a:lnTo>
                  <a:lnTo>
                    <a:pt x="0" y="128881"/>
                  </a:lnTo>
                  <a:lnTo>
                    <a:pt x="1673" y="95072"/>
                  </a:lnTo>
                  <a:lnTo>
                    <a:pt x="6586" y="62217"/>
                  </a:lnTo>
                  <a:lnTo>
                    <a:pt x="14578" y="30474"/>
                  </a:lnTo>
                  <a:lnTo>
                    <a:pt x="25489" y="0"/>
                  </a:lnTo>
                  <a:lnTo>
                    <a:pt x="350151" y="139003"/>
                  </a:lnTo>
                  <a:lnTo>
                    <a:pt x="30061" y="268315"/>
                  </a:lnTo>
                </a:path>
              </a:pathLst>
            </a:custGeom>
            <a:ln w="10744">
              <a:solidFill>
                <a:srgbClr val="2C54CD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929017" y="4986886"/>
              <a:ext cx="295275" cy="551180"/>
            </a:xfrm>
            <a:custGeom>
              <a:avLst/>
              <a:gdLst/>
              <a:ahLst/>
              <a:cxnLst/>
              <a:rect l="l" t="t" r="r" b="b"/>
              <a:pathLst>
                <a:path w="295275" h="551179">
                  <a:moveTo>
                    <a:pt x="239134" y="0"/>
                  </a:moveTo>
                  <a:lnTo>
                    <a:pt x="0" y="96611"/>
                  </a:lnTo>
                  <a:lnTo>
                    <a:pt x="15811" y="138762"/>
                  </a:lnTo>
                  <a:lnTo>
                    <a:pt x="27405" y="182795"/>
                  </a:lnTo>
                  <a:lnTo>
                    <a:pt x="34538" y="228468"/>
                  </a:lnTo>
                  <a:lnTo>
                    <a:pt x="36969" y="275541"/>
                  </a:lnTo>
                  <a:lnTo>
                    <a:pt x="34744" y="319949"/>
                  </a:lnTo>
                  <a:lnTo>
                    <a:pt x="34679" y="321234"/>
                  </a:lnTo>
                  <a:lnTo>
                    <a:pt x="27955" y="365619"/>
                  </a:lnTo>
                  <a:lnTo>
                    <a:pt x="17017" y="408476"/>
                  </a:lnTo>
                  <a:lnTo>
                    <a:pt x="2083" y="449581"/>
                  </a:lnTo>
                  <a:lnTo>
                    <a:pt x="239131" y="551069"/>
                  </a:lnTo>
                  <a:lnTo>
                    <a:pt x="256401" y="505748"/>
                  </a:lnTo>
                  <a:lnTo>
                    <a:pt x="270602" y="458997"/>
                  </a:lnTo>
                  <a:lnTo>
                    <a:pt x="281617" y="410895"/>
                  </a:lnTo>
                  <a:lnTo>
                    <a:pt x="289308" y="361594"/>
                  </a:lnTo>
                  <a:lnTo>
                    <a:pt x="293151" y="323254"/>
                  </a:lnTo>
                  <a:lnTo>
                    <a:pt x="294759" y="275541"/>
                  </a:lnTo>
                  <a:lnTo>
                    <a:pt x="293173" y="228468"/>
                  </a:lnTo>
                  <a:lnTo>
                    <a:pt x="288296" y="179484"/>
                  </a:lnTo>
                  <a:lnTo>
                    <a:pt x="280376" y="132876"/>
                  </a:lnTo>
                  <a:lnTo>
                    <a:pt x="269472" y="87356"/>
                  </a:lnTo>
                  <a:lnTo>
                    <a:pt x="255689" y="43029"/>
                  </a:lnTo>
                  <a:lnTo>
                    <a:pt x="239134" y="0"/>
                  </a:lnTo>
                  <a:close/>
                </a:path>
              </a:pathLst>
            </a:custGeom>
            <a:solidFill>
              <a:srgbClr val="BFFCE7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758905" y="5083495"/>
              <a:ext cx="207645" cy="353060"/>
            </a:xfrm>
            <a:custGeom>
              <a:avLst/>
              <a:gdLst/>
              <a:ahLst/>
              <a:cxnLst/>
              <a:rect l="l" t="t" r="r" b="b"/>
              <a:pathLst>
                <a:path w="207645" h="353060">
                  <a:moveTo>
                    <a:pt x="170117" y="0"/>
                  </a:moveTo>
                  <a:lnTo>
                    <a:pt x="0" y="68730"/>
                  </a:lnTo>
                  <a:lnTo>
                    <a:pt x="10147" y="94589"/>
                  </a:lnTo>
                  <a:lnTo>
                    <a:pt x="17601" y="121686"/>
                  </a:lnTo>
                  <a:lnTo>
                    <a:pt x="22194" y="149855"/>
                  </a:lnTo>
                  <a:lnTo>
                    <a:pt x="23762" y="178929"/>
                  </a:lnTo>
                  <a:lnTo>
                    <a:pt x="22438" y="205648"/>
                  </a:lnTo>
                  <a:lnTo>
                    <a:pt x="18553" y="231619"/>
                  </a:lnTo>
                  <a:lnTo>
                    <a:pt x="12237" y="256711"/>
                  </a:lnTo>
                  <a:lnTo>
                    <a:pt x="3619" y="280796"/>
                  </a:lnTo>
                  <a:lnTo>
                    <a:pt x="172199" y="352969"/>
                  </a:lnTo>
                  <a:lnTo>
                    <a:pt x="187128" y="311863"/>
                  </a:lnTo>
                  <a:lnTo>
                    <a:pt x="198068" y="269006"/>
                  </a:lnTo>
                  <a:lnTo>
                    <a:pt x="204794" y="224621"/>
                  </a:lnTo>
                  <a:lnTo>
                    <a:pt x="207086" y="178929"/>
                  </a:lnTo>
                  <a:lnTo>
                    <a:pt x="204655" y="131856"/>
                  </a:lnTo>
                  <a:lnTo>
                    <a:pt x="197521" y="86182"/>
                  </a:lnTo>
                  <a:lnTo>
                    <a:pt x="185928" y="42149"/>
                  </a:lnTo>
                  <a:lnTo>
                    <a:pt x="170117" y="0"/>
                  </a:lnTo>
                  <a:close/>
                </a:path>
              </a:pathLst>
            </a:custGeom>
            <a:solidFill>
              <a:srgbClr val="7EF9D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758905" y="5083495"/>
              <a:ext cx="207645" cy="353060"/>
            </a:xfrm>
            <a:custGeom>
              <a:avLst/>
              <a:gdLst/>
              <a:ahLst/>
              <a:cxnLst/>
              <a:rect l="l" t="t" r="r" b="b"/>
              <a:pathLst>
                <a:path w="207645" h="353060">
                  <a:moveTo>
                    <a:pt x="170117" y="0"/>
                  </a:moveTo>
                  <a:lnTo>
                    <a:pt x="185928" y="42149"/>
                  </a:lnTo>
                  <a:lnTo>
                    <a:pt x="197521" y="86182"/>
                  </a:lnTo>
                  <a:lnTo>
                    <a:pt x="204655" y="131856"/>
                  </a:lnTo>
                  <a:lnTo>
                    <a:pt x="207086" y="178929"/>
                  </a:lnTo>
                  <a:lnTo>
                    <a:pt x="204794" y="224621"/>
                  </a:lnTo>
                  <a:lnTo>
                    <a:pt x="198068" y="269006"/>
                  </a:lnTo>
                  <a:lnTo>
                    <a:pt x="187128" y="311863"/>
                  </a:lnTo>
                  <a:lnTo>
                    <a:pt x="172199" y="352969"/>
                  </a:lnTo>
                  <a:lnTo>
                    <a:pt x="3619" y="280796"/>
                  </a:lnTo>
                  <a:lnTo>
                    <a:pt x="12237" y="256711"/>
                  </a:lnTo>
                  <a:lnTo>
                    <a:pt x="18553" y="231619"/>
                  </a:lnTo>
                  <a:lnTo>
                    <a:pt x="22438" y="205648"/>
                  </a:lnTo>
                  <a:lnTo>
                    <a:pt x="23762" y="178929"/>
                  </a:lnTo>
                  <a:lnTo>
                    <a:pt x="22194" y="149855"/>
                  </a:lnTo>
                  <a:lnTo>
                    <a:pt x="17601" y="121686"/>
                  </a:lnTo>
                  <a:lnTo>
                    <a:pt x="10147" y="94589"/>
                  </a:lnTo>
                  <a:lnTo>
                    <a:pt x="0" y="68730"/>
                  </a:lnTo>
                  <a:lnTo>
                    <a:pt x="170117" y="0"/>
                  </a:lnTo>
                </a:path>
              </a:pathLst>
            </a:custGeom>
            <a:ln w="8496">
              <a:solidFill>
                <a:srgbClr val="2C54CD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505919" y="5152223"/>
              <a:ext cx="276860" cy="212090"/>
            </a:xfrm>
            <a:custGeom>
              <a:avLst/>
              <a:gdLst/>
              <a:ahLst/>
              <a:cxnLst/>
              <a:rect l="l" t="t" r="r" b="b"/>
              <a:pathLst>
                <a:path w="276860" h="212089">
                  <a:moveTo>
                    <a:pt x="252986" y="0"/>
                  </a:moveTo>
                  <a:lnTo>
                    <a:pt x="0" y="102209"/>
                  </a:lnTo>
                  <a:lnTo>
                    <a:pt x="256602" y="212066"/>
                  </a:lnTo>
                  <a:lnTo>
                    <a:pt x="265227" y="187979"/>
                  </a:lnTo>
                  <a:lnTo>
                    <a:pt x="271543" y="162890"/>
                  </a:lnTo>
                  <a:lnTo>
                    <a:pt x="275424" y="136920"/>
                  </a:lnTo>
                  <a:lnTo>
                    <a:pt x="276746" y="110195"/>
                  </a:lnTo>
                  <a:lnTo>
                    <a:pt x="275179" y="81123"/>
                  </a:lnTo>
                  <a:lnTo>
                    <a:pt x="270585" y="52957"/>
                  </a:lnTo>
                  <a:lnTo>
                    <a:pt x="263132" y="25861"/>
                  </a:lnTo>
                  <a:lnTo>
                    <a:pt x="252986" y="1"/>
                  </a:lnTo>
                  <a:close/>
                </a:path>
              </a:pathLst>
            </a:custGeom>
            <a:solidFill>
              <a:srgbClr val="2AF6B0">
                <a:alpha val="69999"/>
              </a:srgbClr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505922" y="5152223"/>
              <a:ext cx="276860" cy="212090"/>
            </a:xfrm>
            <a:custGeom>
              <a:avLst/>
              <a:gdLst/>
              <a:ahLst/>
              <a:cxnLst/>
              <a:rect l="l" t="t" r="r" b="b"/>
              <a:pathLst>
                <a:path w="276860" h="212089">
                  <a:moveTo>
                    <a:pt x="252984" y="1"/>
                  </a:moveTo>
                  <a:lnTo>
                    <a:pt x="263129" y="25861"/>
                  </a:lnTo>
                  <a:lnTo>
                    <a:pt x="270583" y="52957"/>
                  </a:lnTo>
                  <a:lnTo>
                    <a:pt x="275176" y="81123"/>
                  </a:lnTo>
                  <a:lnTo>
                    <a:pt x="276744" y="110195"/>
                  </a:lnTo>
                  <a:lnTo>
                    <a:pt x="275422" y="136920"/>
                  </a:lnTo>
                  <a:lnTo>
                    <a:pt x="271540" y="162890"/>
                  </a:lnTo>
                  <a:lnTo>
                    <a:pt x="265224" y="187979"/>
                  </a:lnTo>
                  <a:lnTo>
                    <a:pt x="256599" y="212066"/>
                  </a:lnTo>
                  <a:lnTo>
                    <a:pt x="0" y="102210"/>
                  </a:lnTo>
                  <a:lnTo>
                    <a:pt x="252983" y="0"/>
                  </a:lnTo>
                </a:path>
              </a:pathLst>
            </a:custGeom>
            <a:ln w="8496">
              <a:solidFill>
                <a:srgbClr val="2C54CD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368313" y="5137625"/>
              <a:ext cx="182245" cy="272415"/>
            </a:xfrm>
            <a:custGeom>
              <a:avLst/>
              <a:gdLst/>
              <a:ahLst/>
              <a:cxnLst/>
              <a:rect l="l" t="t" r="r" b="b"/>
              <a:pathLst>
                <a:path w="182245" h="272414">
                  <a:moveTo>
                    <a:pt x="147700" y="0"/>
                  </a:moveTo>
                  <a:lnTo>
                    <a:pt x="34086" y="0"/>
                  </a:lnTo>
                  <a:lnTo>
                    <a:pt x="20611" y="2763"/>
                  </a:lnTo>
                  <a:lnTo>
                    <a:pt x="9799" y="10204"/>
                  </a:lnTo>
                  <a:lnTo>
                    <a:pt x="2609" y="21045"/>
                  </a:lnTo>
                  <a:lnTo>
                    <a:pt x="0" y="34010"/>
                  </a:lnTo>
                  <a:lnTo>
                    <a:pt x="0" y="238048"/>
                  </a:lnTo>
                  <a:lnTo>
                    <a:pt x="2609" y="251490"/>
                  </a:lnTo>
                  <a:lnTo>
                    <a:pt x="9799" y="262278"/>
                  </a:lnTo>
                  <a:lnTo>
                    <a:pt x="20611" y="269454"/>
                  </a:lnTo>
                  <a:lnTo>
                    <a:pt x="34086" y="272059"/>
                  </a:lnTo>
                  <a:lnTo>
                    <a:pt x="147700" y="272059"/>
                  </a:lnTo>
                  <a:lnTo>
                    <a:pt x="161176" y="269454"/>
                  </a:lnTo>
                  <a:lnTo>
                    <a:pt x="171988" y="262278"/>
                  </a:lnTo>
                  <a:lnTo>
                    <a:pt x="176803" y="255054"/>
                  </a:lnTo>
                  <a:lnTo>
                    <a:pt x="84073" y="255054"/>
                  </a:lnTo>
                  <a:lnTo>
                    <a:pt x="79527" y="250520"/>
                  </a:lnTo>
                  <a:lnTo>
                    <a:pt x="79527" y="236918"/>
                  </a:lnTo>
                  <a:lnTo>
                    <a:pt x="84073" y="232384"/>
                  </a:lnTo>
                  <a:lnTo>
                    <a:pt x="181787" y="232384"/>
                  </a:lnTo>
                  <a:lnTo>
                    <a:pt x="181787" y="215379"/>
                  </a:lnTo>
                  <a:lnTo>
                    <a:pt x="27266" y="215379"/>
                  </a:lnTo>
                  <a:lnTo>
                    <a:pt x="22720" y="210845"/>
                  </a:lnTo>
                  <a:lnTo>
                    <a:pt x="22720" y="32867"/>
                  </a:lnTo>
                  <a:lnTo>
                    <a:pt x="27266" y="28333"/>
                  </a:lnTo>
                  <a:lnTo>
                    <a:pt x="180645" y="28333"/>
                  </a:lnTo>
                  <a:lnTo>
                    <a:pt x="179178" y="21045"/>
                  </a:lnTo>
                  <a:lnTo>
                    <a:pt x="171988" y="10204"/>
                  </a:lnTo>
                  <a:lnTo>
                    <a:pt x="161176" y="2763"/>
                  </a:lnTo>
                  <a:lnTo>
                    <a:pt x="147700" y="0"/>
                  </a:lnTo>
                  <a:close/>
                </a:path>
                <a:path w="182245" h="272414">
                  <a:moveTo>
                    <a:pt x="181787" y="232384"/>
                  </a:moveTo>
                  <a:lnTo>
                    <a:pt x="97713" y="232384"/>
                  </a:lnTo>
                  <a:lnTo>
                    <a:pt x="102260" y="236918"/>
                  </a:lnTo>
                  <a:lnTo>
                    <a:pt x="102260" y="250520"/>
                  </a:lnTo>
                  <a:lnTo>
                    <a:pt x="97713" y="255054"/>
                  </a:lnTo>
                  <a:lnTo>
                    <a:pt x="176803" y="255054"/>
                  </a:lnTo>
                  <a:lnTo>
                    <a:pt x="179178" y="251490"/>
                  </a:lnTo>
                  <a:lnTo>
                    <a:pt x="181787" y="238048"/>
                  </a:lnTo>
                  <a:lnTo>
                    <a:pt x="181787" y="232384"/>
                  </a:lnTo>
                  <a:close/>
                </a:path>
                <a:path w="182245" h="272414">
                  <a:moveTo>
                    <a:pt x="180645" y="28333"/>
                  </a:moveTo>
                  <a:lnTo>
                    <a:pt x="154520" y="28333"/>
                  </a:lnTo>
                  <a:lnTo>
                    <a:pt x="159067" y="32867"/>
                  </a:lnTo>
                  <a:lnTo>
                    <a:pt x="159067" y="210845"/>
                  </a:lnTo>
                  <a:lnTo>
                    <a:pt x="154520" y="215379"/>
                  </a:lnTo>
                  <a:lnTo>
                    <a:pt x="181787" y="215379"/>
                  </a:lnTo>
                  <a:lnTo>
                    <a:pt x="181787" y="34010"/>
                  </a:lnTo>
                  <a:lnTo>
                    <a:pt x="180645" y="28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73653" y="5462286"/>
              <a:ext cx="174663" cy="137299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004077" y="2847124"/>
              <a:ext cx="37465" cy="2382520"/>
            </a:xfrm>
            <a:custGeom>
              <a:avLst/>
              <a:gdLst/>
              <a:ahLst/>
              <a:cxnLst/>
              <a:rect l="l" t="t" r="r" b="b"/>
              <a:pathLst>
                <a:path w="37464" h="2382520">
                  <a:moveTo>
                    <a:pt x="37312" y="0"/>
                  </a:moveTo>
                  <a:lnTo>
                    <a:pt x="0" y="0"/>
                  </a:lnTo>
                  <a:lnTo>
                    <a:pt x="0" y="2382100"/>
                  </a:lnTo>
                  <a:lnTo>
                    <a:pt x="37312" y="2382100"/>
                  </a:lnTo>
                  <a:lnTo>
                    <a:pt x="37312" y="0"/>
                  </a:lnTo>
                  <a:close/>
                </a:path>
              </a:pathLst>
            </a:custGeom>
            <a:solidFill>
              <a:srgbClr val="38308C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5183082" y="3391842"/>
              <a:ext cx="0" cy="1739900"/>
            </a:xfrm>
            <a:custGeom>
              <a:avLst/>
              <a:gdLst/>
              <a:ahLst/>
              <a:cxnLst/>
              <a:rect l="l" t="t" r="r" b="b"/>
              <a:pathLst>
                <a:path h="1739900">
                  <a:moveTo>
                    <a:pt x="0" y="1739366"/>
                  </a:moveTo>
                  <a:lnTo>
                    <a:pt x="0" y="0"/>
                  </a:lnTo>
                </a:path>
              </a:pathLst>
            </a:custGeom>
            <a:ln w="24130">
              <a:solidFill>
                <a:srgbClr val="39308C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135101" y="5085442"/>
              <a:ext cx="96520" cy="132080"/>
            </a:xfrm>
            <a:custGeom>
              <a:avLst/>
              <a:gdLst/>
              <a:ahLst/>
              <a:cxnLst/>
              <a:rect l="l" t="t" r="r" b="b"/>
              <a:pathLst>
                <a:path w="96520" h="132079">
                  <a:moveTo>
                    <a:pt x="95961" y="0"/>
                  </a:moveTo>
                  <a:lnTo>
                    <a:pt x="0" y="0"/>
                  </a:lnTo>
                  <a:lnTo>
                    <a:pt x="47980" y="131851"/>
                  </a:lnTo>
                  <a:lnTo>
                    <a:pt x="95961" y="0"/>
                  </a:lnTo>
                  <a:close/>
                </a:path>
              </a:pathLst>
            </a:custGeom>
            <a:solidFill>
              <a:srgbClr val="39308C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024570" y="2927883"/>
              <a:ext cx="0" cy="2127885"/>
            </a:xfrm>
            <a:custGeom>
              <a:avLst/>
              <a:gdLst/>
              <a:ahLst/>
              <a:cxnLst/>
              <a:rect l="l" t="t" r="r" b="b"/>
              <a:pathLst>
                <a:path h="2127885">
                  <a:moveTo>
                    <a:pt x="0" y="0"/>
                  </a:moveTo>
                  <a:lnTo>
                    <a:pt x="0" y="2127846"/>
                  </a:lnTo>
                </a:path>
              </a:pathLst>
            </a:custGeom>
            <a:ln w="24130">
              <a:solidFill>
                <a:srgbClr val="39308C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976590" y="2841799"/>
              <a:ext cx="96520" cy="132080"/>
            </a:xfrm>
            <a:custGeom>
              <a:avLst/>
              <a:gdLst/>
              <a:ahLst/>
              <a:cxnLst/>
              <a:rect l="l" t="t" r="r" b="b"/>
              <a:pathLst>
                <a:path w="96520" h="132080">
                  <a:moveTo>
                    <a:pt x="47980" y="0"/>
                  </a:moveTo>
                  <a:lnTo>
                    <a:pt x="0" y="131851"/>
                  </a:lnTo>
                  <a:lnTo>
                    <a:pt x="95961" y="131851"/>
                  </a:lnTo>
                  <a:lnTo>
                    <a:pt x="47980" y="0"/>
                  </a:lnTo>
                  <a:close/>
                </a:path>
              </a:pathLst>
            </a:custGeom>
            <a:solidFill>
              <a:srgbClr val="39308C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37" name="object 37"/>
            <p:cNvSpPr/>
            <p:nvPr/>
          </p:nvSpPr>
          <p:spPr>
            <a:xfrm>
              <a:off x="8440513" y="2426858"/>
              <a:ext cx="326390" cy="900430"/>
            </a:xfrm>
            <a:custGeom>
              <a:avLst/>
              <a:gdLst/>
              <a:ahLst/>
              <a:cxnLst/>
              <a:rect l="l" t="t" r="r" b="b"/>
              <a:pathLst>
                <a:path w="326390" h="900429">
                  <a:moveTo>
                    <a:pt x="0" y="899896"/>
                  </a:moveTo>
                  <a:lnTo>
                    <a:pt x="325793" y="890054"/>
                  </a:lnTo>
                  <a:lnTo>
                    <a:pt x="325793" y="0"/>
                  </a:lnTo>
                </a:path>
              </a:pathLst>
            </a:custGeom>
            <a:ln w="24129">
              <a:solidFill>
                <a:srgbClr val="39308C"/>
              </a:solidFill>
            </a:ln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38" name="object 38"/>
            <p:cNvSpPr/>
            <p:nvPr/>
          </p:nvSpPr>
          <p:spPr>
            <a:xfrm>
              <a:off x="8354479" y="3277416"/>
              <a:ext cx="133350" cy="96520"/>
            </a:xfrm>
            <a:custGeom>
              <a:avLst/>
              <a:gdLst/>
              <a:ahLst/>
              <a:cxnLst/>
              <a:rect l="l" t="t" r="r" b="b"/>
              <a:pathLst>
                <a:path w="133350" h="96520">
                  <a:moveTo>
                    <a:pt x="130327" y="0"/>
                  </a:moveTo>
                  <a:lnTo>
                    <a:pt x="0" y="51942"/>
                  </a:lnTo>
                  <a:lnTo>
                    <a:pt x="133235" y="95910"/>
                  </a:lnTo>
                  <a:lnTo>
                    <a:pt x="130327" y="0"/>
                  </a:lnTo>
                  <a:close/>
                </a:path>
              </a:pathLst>
            </a:custGeom>
            <a:solidFill>
              <a:srgbClr val="39308C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854407" y="5217285"/>
              <a:ext cx="354330" cy="111125"/>
            </a:xfrm>
            <a:custGeom>
              <a:avLst/>
              <a:gdLst/>
              <a:ahLst/>
              <a:cxnLst/>
              <a:rect l="l" t="t" r="r" b="b"/>
              <a:pathLst>
                <a:path w="354329" h="111125">
                  <a:moveTo>
                    <a:pt x="325754" y="0"/>
                  </a:moveTo>
                  <a:lnTo>
                    <a:pt x="28117" y="0"/>
                  </a:lnTo>
                  <a:lnTo>
                    <a:pt x="17171" y="2209"/>
                  </a:lnTo>
                  <a:lnTo>
                    <a:pt x="8234" y="8234"/>
                  </a:lnTo>
                  <a:lnTo>
                    <a:pt x="2209" y="17171"/>
                  </a:lnTo>
                  <a:lnTo>
                    <a:pt x="0" y="28117"/>
                  </a:lnTo>
                  <a:lnTo>
                    <a:pt x="0" y="82435"/>
                  </a:lnTo>
                  <a:lnTo>
                    <a:pt x="2209" y="93381"/>
                  </a:lnTo>
                  <a:lnTo>
                    <a:pt x="8234" y="102319"/>
                  </a:lnTo>
                  <a:lnTo>
                    <a:pt x="17171" y="108344"/>
                  </a:lnTo>
                  <a:lnTo>
                    <a:pt x="28117" y="110553"/>
                  </a:lnTo>
                  <a:lnTo>
                    <a:pt x="325754" y="110553"/>
                  </a:lnTo>
                  <a:lnTo>
                    <a:pt x="336701" y="108344"/>
                  </a:lnTo>
                  <a:lnTo>
                    <a:pt x="345638" y="102319"/>
                  </a:lnTo>
                  <a:lnTo>
                    <a:pt x="351663" y="93381"/>
                  </a:lnTo>
                  <a:lnTo>
                    <a:pt x="353872" y="82435"/>
                  </a:lnTo>
                  <a:lnTo>
                    <a:pt x="353872" y="77431"/>
                  </a:lnTo>
                  <a:lnTo>
                    <a:pt x="55651" y="77431"/>
                  </a:lnTo>
                  <a:lnTo>
                    <a:pt x="48108" y="75909"/>
                  </a:lnTo>
                  <a:lnTo>
                    <a:pt x="41952" y="71758"/>
                  </a:lnTo>
                  <a:lnTo>
                    <a:pt x="37804" y="65601"/>
                  </a:lnTo>
                  <a:lnTo>
                    <a:pt x="36283" y="58064"/>
                  </a:lnTo>
                  <a:lnTo>
                    <a:pt x="37804" y="50521"/>
                  </a:lnTo>
                  <a:lnTo>
                    <a:pt x="41952" y="44365"/>
                  </a:lnTo>
                  <a:lnTo>
                    <a:pt x="48108" y="40217"/>
                  </a:lnTo>
                  <a:lnTo>
                    <a:pt x="55651" y="38696"/>
                  </a:lnTo>
                  <a:lnTo>
                    <a:pt x="353872" y="38696"/>
                  </a:lnTo>
                  <a:lnTo>
                    <a:pt x="353872" y="28117"/>
                  </a:lnTo>
                  <a:lnTo>
                    <a:pt x="351663" y="17171"/>
                  </a:lnTo>
                  <a:lnTo>
                    <a:pt x="345638" y="8234"/>
                  </a:lnTo>
                  <a:lnTo>
                    <a:pt x="336701" y="2209"/>
                  </a:lnTo>
                  <a:lnTo>
                    <a:pt x="325754" y="0"/>
                  </a:lnTo>
                  <a:close/>
                </a:path>
                <a:path w="354329" h="111125">
                  <a:moveTo>
                    <a:pt x="353872" y="38696"/>
                  </a:moveTo>
                  <a:lnTo>
                    <a:pt x="55651" y="38696"/>
                  </a:lnTo>
                  <a:lnTo>
                    <a:pt x="63188" y="40217"/>
                  </a:lnTo>
                  <a:lnTo>
                    <a:pt x="69345" y="44365"/>
                  </a:lnTo>
                  <a:lnTo>
                    <a:pt x="73496" y="50521"/>
                  </a:lnTo>
                  <a:lnTo>
                    <a:pt x="75018" y="58064"/>
                  </a:lnTo>
                  <a:lnTo>
                    <a:pt x="73579" y="65189"/>
                  </a:lnTo>
                  <a:lnTo>
                    <a:pt x="73496" y="65601"/>
                  </a:lnTo>
                  <a:lnTo>
                    <a:pt x="69345" y="71758"/>
                  </a:lnTo>
                  <a:lnTo>
                    <a:pt x="63188" y="75909"/>
                  </a:lnTo>
                  <a:lnTo>
                    <a:pt x="55651" y="77431"/>
                  </a:lnTo>
                  <a:lnTo>
                    <a:pt x="353872" y="77431"/>
                  </a:lnTo>
                  <a:lnTo>
                    <a:pt x="353872" y="65189"/>
                  </a:lnTo>
                  <a:lnTo>
                    <a:pt x="149313" y="65189"/>
                  </a:lnTo>
                  <a:lnTo>
                    <a:pt x="144932" y="60807"/>
                  </a:lnTo>
                  <a:lnTo>
                    <a:pt x="144932" y="49999"/>
                  </a:lnTo>
                  <a:lnTo>
                    <a:pt x="149313" y="45618"/>
                  </a:lnTo>
                  <a:lnTo>
                    <a:pt x="353872" y="45618"/>
                  </a:lnTo>
                  <a:lnTo>
                    <a:pt x="353872" y="38696"/>
                  </a:lnTo>
                  <a:close/>
                </a:path>
                <a:path w="354329" h="111125">
                  <a:moveTo>
                    <a:pt x="201891" y="45618"/>
                  </a:moveTo>
                  <a:lnTo>
                    <a:pt x="160121" y="45618"/>
                  </a:lnTo>
                  <a:lnTo>
                    <a:pt x="164503" y="49999"/>
                  </a:lnTo>
                  <a:lnTo>
                    <a:pt x="164503" y="60807"/>
                  </a:lnTo>
                  <a:lnTo>
                    <a:pt x="160121" y="65189"/>
                  </a:lnTo>
                  <a:lnTo>
                    <a:pt x="201891" y="65189"/>
                  </a:lnTo>
                  <a:lnTo>
                    <a:pt x="197510" y="60807"/>
                  </a:lnTo>
                  <a:lnTo>
                    <a:pt x="197510" y="49999"/>
                  </a:lnTo>
                  <a:lnTo>
                    <a:pt x="201891" y="45618"/>
                  </a:lnTo>
                  <a:close/>
                </a:path>
                <a:path w="354329" h="111125">
                  <a:moveTo>
                    <a:pt x="254457" y="45618"/>
                  </a:moveTo>
                  <a:lnTo>
                    <a:pt x="212686" y="45618"/>
                  </a:lnTo>
                  <a:lnTo>
                    <a:pt x="217068" y="49999"/>
                  </a:lnTo>
                  <a:lnTo>
                    <a:pt x="217068" y="60807"/>
                  </a:lnTo>
                  <a:lnTo>
                    <a:pt x="212686" y="65189"/>
                  </a:lnTo>
                  <a:lnTo>
                    <a:pt x="254457" y="65189"/>
                  </a:lnTo>
                  <a:lnTo>
                    <a:pt x="250075" y="60807"/>
                  </a:lnTo>
                  <a:lnTo>
                    <a:pt x="250075" y="49999"/>
                  </a:lnTo>
                  <a:lnTo>
                    <a:pt x="254457" y="45618"/>
                  </a:lnTo>
                  <a:close/>
                </a:path>
                <a:path w="354329" h="111125">
                  <a:moveTo>
                    <a:pt x="307022" y="45618"/>
                  </a:moveTo>
                  <a:lnTo>
                    <a:pt x="265264" y="45618"/>
                  </a:lnTo>
                  <a:lnTo>
                    <a:pt x="269646" y="49999"/>
                  </a:lnTo>
                  <a:lnTo>
                    <a:pt x="269646" y="60807"/>
                  </a:lnTo>
                  <a:lnTo>
                    <a:pt x="265264" y="65189"/>
                  </a:lnTo>
                  <a:lnTo>
                    <a:pt x="307022" y="65189"/>
                  </a:lnTo>
                  <a:lnTo>
                    <a:pt x="302653" y="60807"/>
                  </a:lnTo>
                  <a:lnTo>
                    <a:pt x="302653" y="49999"/>
                  </a:lnTo>
                  <a:lnTo>
                    <a:pt x="307022" y="45618"/>
                  </a:lnTo>
                  <a:close/>
                </a:path>
                <a:path w="354329" h="111125">
                  <a:moveTo>
                    <a:pt x="353872" y="45618"/>
                  </a:moveTo>
                  <a:lnTo>
                    <a:pt x="317830" y="45618"/>
                  </a:lnTo>
                  <a:lnTo>
                    <a:pt x="322211" y="49999"/>
                  </a:lnTo>
                  <a:lnTo>
                    <a:pt x="322211" y="60807"/>
                  </a:lnTo>
                  <a:lnTo>
                    <a:pt x="317830" y="65189"/>
                  </a:lnTo>
                  <a:lnTo>
                    <a:pt x="353872" y="65189"/>
                  </a:lnTo>
                  <a:lnTo>
                    <a:pt x="353872" y="456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0"/>
            </a:p>
          </p:txBody>
        </p:sp>
      </p:grpSp>
      <p:sp>
        <p:nvSpPr>
          <p:cNvPr id="4" name="Text Box 3"/>
          <p:cNvSpPr txBox="1"/>
          <p:nvPr/>
        </p:nvSpPr>
        <p:spPr>
          <a:xfrm>
            <a:off x="303530" y="5591810"/>
            <a:ext cx="71272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5G Home Gateway ... </a:t>
            </a:r>
            <a:endParaRPr lang="en-US"/>
          </a:p>
          <a:p>
            <a:r>
              <a:rPr lang="en-US"/>
              <a:t>Serving Side ... </a:t>
            </a:r>
            <a:r>
              <a:rPr lang="en-US">
                <a:solidFill>
                  <a:srgbClr val="FF0000"/>
                </a:solidFill>
              </a:rPr>
              <a:t>5G  Base station and 5G CORE  Network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USER Side ....  </a:t>
            </a:r>
            <a:r>
              <a:rPr lang="en-US">
                <a:solidFill>
                  <a:srgbClr val="FF0000"/>
                </a:solidFill>
              </a:rPr>
              <a:t>NON-5G UE</a:t>
            </a:r>
            <a:r>
              <a:rPr lang="en-US"/>
              <a:t> , SMARTPHONE ( WiFI Mode)  and others UE  with WIFI  mode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-Part-10-5G-Use-cases-5G-for-Absolute-Beginners-11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510" y="0"/>
            <a:ext cx="111975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-Part-10-5G-Use-cases-5G-for-Absolute-Beginners-12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570" y="694690"/>
            <a:ext cx="11388725" cy="616331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05740" y="3035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mMTC use case in 5G Stadium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670" y="-327977"/>
            <a:ext cx="10363200" cy="1143000"/>
          </a:xfrm>
        </p:spPr>
        <p:txBody>
          <a:bodyPr/>
          <a:p>
            <a:r>
              <a:rPr lang="en-US"/>
              <a:t>Outline of Presentation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44170" y="815340"/>
            <a:ext cx="11238230" cy="4572000"/>
          </a:xfrm>
        </p:spPr>
        <p:txBody>
          <a:bodyPr/>
          <a:p>
            <a:pPr>
              <a:buFont typeface="Wingdings" panose="05000000000000000000" charset="0"/>
              <a:buChar char="q"/>
            </a:pPr>
            <a:r>
              <a:rPr lang="en-US"/>
              <a:t>5G Use Case Diagram and Technologies: </a:t>
            </a:r>
            <a:r>
              <a:rPr lang="en-US" dirty="0">
                <a:sym typeface="+mn-ea"/>
              </a:rPr>
              <a:t>eMBB, URLLC and mMTC</a:t>
            </a:r>
            <a:endParaRPr lang="en-US"/>
          </a:p>
          <a:p>
            <a:r>
              <a:rPr lang="en-US"/>
              <a:t>eMBB Use Cases  in  AR/VR/MR/XR  </a:t>
            </a:r>
            <a:endParaRPr lang="en-US"/>
          </a:p>
          <a:p>
            <a:r>
              <a:rPr lang="en-US">
                <a:sym typeface="+mn-ea"/>
              </a:rPr>
              <a:t>eMBB Use Cases  in  FWA ( Fixed Wireless Access) at SMART Home/ SOHO for wireless Broadband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 eMBB in 5G Connected Car for In-Vehicle-Infotainment 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mMTC use case in 5G Stadium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URLLC use case in Industry and Cars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URLLC use Case in Vehicle Platooning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Summary of 5G Use Case</a:t>
            </a:r>
            <a:endParaRPr lang="en-US">
              <a:sym typeface="+mn-ea"/>
            </a:endParaRPr>
          </a:p>
          <a:p>
            <a:pPr marL="457200" indent="-457200" algn="l" eaLnBrk="1" hangingPunct="1">
              <a:buSzPct val="85000"/>
              <a:buFont typeface="Wingdings" panose="05000000000000000000" charset="0"/>
              <a:buChar char="o"/>
            </a:pPr>
            <a:r>
              <a:rPr lang="en-US" dirty="0">
                <a:sym typeface="+mn-ea"/>
              </a:rPr>
              <a:t>100 5G Use Case LAB at IIIT, KALYANI , Sponsored by Dept of Tele  ( DoT) </a:t>
            </a:r>
            <a:endParaRPr lang="en-US">
              <a:sym typeface="+mn-ea"/>
            </a:endParaRPr>
          </a:p>
          <a:p>
            <a:endParaRPr lang="en-US">
              <a:sym typeface="+mn-ea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-Part-10-5G-Use-cases-5G-for-Absolute-Beginners-13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710" y="0"/>
            <a:ext cx="1149794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Part-10-5G-Use-cases-5G-for-Absolute-Beginners-14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819150"/>
            <a:ext cx="11684635" cy="62484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79755" y="30353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URLLC use case in Industry and Cars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Part-10-5G-Use-cases-5G-for-Absolute-Beginners-15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781050"/>
            <a:ext cx="11566525" cy="60769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14350" y="1587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URLLC use Case in Vehicle Platooning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Part-10-5G-Use-cases-5G-for-Absolute-Beginners-16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260" y="0"/>
            <a:ext cx="1138809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465" y="1557020"/>
            <a:ext cx="11412220" cy="47688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18465" y="286385"/>
            <a:ext cx="110242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100 5G Use Case LAB at IIIT, KALYANI , Sponsored by  Dept of Tele  ( DoT)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15570"/>
            <a:ext cx="10758170" cy="631063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882765" y="5696902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sz="1600" b="0" i="0">
                <a:solidFill>
                  <a:srgbClr val="474747"/>
                </a:solidFill>
                <a:latin typeface="Google Sans"/>
                <a:ea typeface="Google Sans"/>
              </a:rPr>
              <a:t>TDS... </a:t>
            </a:r>
            <a:r>
              <a:rPr sz="1600" b="0" i="0">
                <a:solidFill>
                  <a:srgbClr val="474747"/>
                </a:solidFill>
                <a:latin typeface="Google Sans"/>
                <a:ea typeface="Google Sans"/>
              </a:rPr>
              <a:t>Total Dissolved Solids / Total Dissolved Solids Sensors. Most TDS applications are </a:t>
            </a:r>
            <a:r>
              <a:rPr sz="1600" b="0" i="0">
                <a:solidFill>
                  <a:srgbClr val="040C28"/>
                </a:solidFill>
                <a:latin typeface="Google Sans"/>
                <a:ea typeface="Google Sans"/>
              </a:rPr>
              <a:t>used to monitor dissolved solids levels </a:t>
            </a:r>
            <a:endParaRPr sz="1600" b="0" i="0">
              <a:solidFill>
                <a:srgbClr val="040C28"/>
              </a:solidFill>
              <a:latin typeface="Google Sans"/>
              <a:ea typeface="Google Sans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510030" y="59537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5G Network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192270" y="64262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IoT Gateway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1783080" y="425704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Raspberry PI </a:t>
            </a:r>
            <a:endParaRPr lang="en-US"/>
          </a:p>
          <a:p>
            <a:r>
              <a:rPr lang="en-US"/>
              <a:t>Microprocessor</a:t>
            </a:r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6025" y="1343025"/>
            <a:ext cx="7219950" cy="417195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12520" y="410210"/>
            <a:ext cx="828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5G DRONE with AI enabled Video Analytics at IIIT, KALYANI  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9870" y="1504950"/>
            <a:ext cx="9534525" cy="46970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12520" y="410210"/>
            <a:ext cx="828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5G CAMERA with AI enabled Video Analytics at IIIT, KALYANI  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7066915" y="6090285"/>
            <a:ext cx="5322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MEC... Multi-Access Edge Computing</a:t>
            </a:r>
            <a:endParaRPr lang="en-US"/>
          </a:p>
          <a:p>
            <a:r>
              <a:rPr lang="en-US"/>
              <a:t>gNB .. g NODE B  ( 5G Base STATION)</a:t>
            </a:r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090930" y="23304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AR/VR USE CASE (via CPE)  at IIIT, KALYANI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350" y="2066925"/>
            <a:ext cx="7353300" cy="2724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2-Part-10-5G-Use-cases-5G-for-Absolute-Beginners-2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610" y="233045"/>
            <a:ext cx="11320145" cy="63925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689090" y="1009015"/>
            <a:ext cx="53295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/>
              <a:t>SOHO broadband" refers to internet connectivity solutions designed for small offices and home offices (SOHO), catering to the needs of businesses with 1-10 employees or individuals working from home.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/>
          <p:nvPr/>
        </p:nvGraphicFramePr>
        <p:xfrm>
          <a:off x="906145" y="902970"/>
          <a:ext cx="11200765" cy="5688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10782300" imgH="4619625" progId="Paint.Picture">
                  <p:embed/>
                </p:oleObj>
              </mc:Choice>
              <mc:Fallback>
                <p:oleObj name="" r:id="rId1" imgW="10782300" imgH="4619625" progId="Paint.Picture">
                  <p:embed/>
                  <p:pic>
                    <p:nvPicPr>
                      <p:cNvPr id="0" name="Picture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906145" y="902970"/>
                        <a:ext cx="11200765" cy="5688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" name="Straight Connector 1"/>
          <p:cNvCxnSpPr/>
          <p:nvPr/>
        </p:nvCxnSpPr>
        <p:spPr>
          <a:xfrm flipV="1">
            <a:off x="1030605" y="3475990"/>
            <a:ext cx="3339465" cy="2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165475" y="4091940"/>
            <a:ext cx="2491740" cy="27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530860" y="671830"/>
            <a:ext cx="10816590" cy="40659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/>
            <a:r>
              <a:rPr lang="en-US" altLang="en-US" sz="3600"/>
              <a:t>Definition:</a:t>
            </a:r>
            <a:endParaRPr lang="en-US" altLang="en-US" sz="3600"/>
          </a:p>
          <a:p>
            <a:pPr algn="just"/>
            <a:r>
              <a:rPr lang="en-US" altLang="en-US" sz="3600"/>
              <a:t>Augmented reality (AR) is a technology that enhances our perception of the real world by superimposing computer-generated images, videos, or information onto our surroundings. </a:t>
            </a:r>
            <a:endParaRPr lang="en-US" altLang="en-US" sz="3600"/>
          </a:p>
          <a:p>
            <a:pPr algn="just"/>
            <a:r>
              <a:rPr lang="en-US" altLang="en-US" sz="3600" b="1"/>
              <a:t>How it works:</a:t>
            </a:r>
            <a:endParaRPr lang="en-US" altLang="en-US" sz="3600" b="1"/>
          </a:p>
          <a:p>
            <a:pPr algn="just"/>
            <a:r>
              <a:rPr lang="en-US" altLang="en-US" sz="3600"/>
              <a:t>AR works by using devices like smartphones, tablets, or smart glasses to capture the real-world environment and then overlay digital content on top of it. </a:t>
            </a:r>
            <a:endParaRPr lang="en-US"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Part-10-5G-Use-cases-5G-for-Absolute-Beginners-4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675" y="0"/>
            <a:ext cx="114287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5-Part-10-5G-Use-cases-5G-for-Absolute-Beginners-5-2048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3870" y="229870"/>
            <a:ext cx="11319510" cy="68580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467610" y="3021330"/>
            <a:ext cx="2121535" cy="139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230" y="177800"/>
            <a:ext cx="11328400" cy="557784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242060" y="5850255"/>
            <a:ext cx="97313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SUMAN                                                                                  SHYAMAL MITRA  ( SINGER  )</a:t>
            </a:r>
            <a:endParaRPr lang="en-US"/>
          </a:p>
          <a:p>
            <a:endParaRPr lang="en-US"/>
          </a:p>
          <a:p>
            <a:r>
              <a:rPr lang="en-US"/>
              <a:t>But Suman can  interact with Shyamal ( </a:t>
            </a:r>
            <a:r>
              <a:rPr lang="en-US" b="1">
                <a:solidFill>
                  <a:srgbClr val="FF0000"/>
                </a:solidFill>
              </a:rPr>
              <a:t>Died</a:t>
            </a:r>
            <a:r>
              <a:rPr lang="en-US"/>
              <a:t>) in real time  through MR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25475" y="671830"/>
            <a:ext cx="10557510" cy="34639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en-US" sz="3600" b="1"/>
              <a:t>Remote Healthcare:</a:t>
            </a:r>
            <a:endParaRPr lang="en-US" altLang="en-US" sz="3600" b="1"/>
          </a:p>
          <a:p>
            <a:r>
              <a:rPr lang="en-US" altLang="en-US" sz="3600"/>
              <a:t>Doctors can use HoloLens to remotely diagnose and treat patients, even in remote locations, by visualizing medical data and interacting with virtual models. </a:t>
            </a:r>
            <a:endParaRPr lang="en-US" altLang="en-US" sz="3600"/>
          </a:p>
          <a:p>
            <a:r>
              <a:rPr lang="en-US" altLang="en-US" sz="3600" b="1"/>
              <a:t>Remote Training:</a:t>
            </a:r>
            <a:endParaRPr lang="en-US" altLang="en-US" sz="3600" b="1"/>
          </a:p>
          <a:p>
            <a:r>
              <a:rPr lang="en-US" altLang="en-US" sz="3600"/>
              <a:t>HoloLens can be used to provide holographic instructions and simulations for training purposes, allowing workers to learn new skills in a hands-on, immersive way. </a:t>
            </a:r>
            <a:endParaRPr lang="en-US" sz="36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0</TotalTime>
  <Words>4276</Words>
  <Application>WPS Slides</Application>
  <PresentationFormat>Widescreen</PresentationFormat>
  <Paragraphs>193</Paragraphs>
  <Slides>28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Arial</vt:lpstr>
      <vt:lpstr>SimSun</vt:lpstr>
      <vt:lpstr>Wingdings</vt:lpstr>
      <vt:lpstr>Franklin Gothic Book</vt:lpstr>
      <vt:lpstr>Wingdings 2</vt:lpstr>
      <vt:lpstr>Calibri</vt:lpstr>
      <vt:lpstr>Wingdings</vt:lpstr>
      <vt:lpstr>Perpetua</vt:lpstr>
      <vt:lpstr>Microsoft YaHei</vt:lpstr>
      <vt:lpstr>Arial Unicode MS</vt:lpstr>
      <vt:lpstr>Tahoma</vt:lpstr>
      <vt:lpstr>Arial</vt:lpstr>
      <vt:lpstr>Google Sans</vt:lpstr>
      <vt:lpstr>Segoe Print</vt:lpstr>
      <vt:lpstr>Equity</vt:lpstr>
      <vt:lpstr>Paint.Picture</vt:lpstr>
      <vt:lpstr>PowerPoint 演示文稿</vt:lpstr>
      <vt:lpstr>Outline of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Market Trends and Emerging Opportunities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in workplace</dc:title>
  <dc:creator>Director [SMIT]</dc:creator>
  <cp:lastModifiedBy>Rabindranath Bera</cp:lastModifiedBy>
  <cp:revision>3216</cp:revision>
  <dcterms:created xsi:type="dcterms:W3CDTF">2021-05-27T04:26:00Z</dcterms:created>
  <dcterms:modified xsi:type="dcterms:W3CDTF">2025-04-07T06:59:31Z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0x01010030B3B39089B46C419FA0B6DECB5E5832</vt:lpwstr>
  </property>
  <property fmtid="{D5CDD505-2E9C-101B-9397-08002B2CF9AE}" pid="3" name="ICV">
    <vt:lpwstr>ED7225B9666A4B8995D7B0A518CFA93A_13</vt:lpwstr>
  </property>
  <property fmtid="{D5CDD505-2E9C-101B-9397-08002B2CF9AE}" pid="4" name="KSOProductBuildVer">
    <vt:lpwstr>1033-12.2.0.20782</vt:lpwstr>
  </property>
</Properties>
</file>